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3" r:id="rId4"/>
    <p:sldId id="258" r:id="rId5"/>
    <p:sldId id="260" r:id="rId6"/>
    <p:sldId id="261" r:id="rId7"/>
    <p:sldId id="267" r:id="rId8"/>
    <p:sldId id="262" r:id="rId9"/>
    <p:sldId id="264" r:id="rId10"/>
    <p:sldId id="265" r:id="rId11"/>
    <p:sldId id="266" r:id="rId12"/>
    <p:sldId id="268" r:id="rId13"/>
    <p:sldId id="270" r:id="rId14"/>
    <p:sldId id="269" r:id="rId15"/>
    <p:sldId id="271" r:id="rId16"/>
    <p:sldId id="272" r:id="rId17"/>
    <p:sldId id="273" r:id="rId18"/>
    <p:sldId id="279" r:id="rId19"/>
    <p:sldId id="278" r:id="rId20"/>
    <p:sldId id="280" r:id="rId21"/>
    <p:sldId id="282" r:id="rId22"/>
    <p:sldId id="283" r:id="rId23"/>
    <p:sldId id="284" r:id="rId24"/>
    <p:sldId id="286" r:id="rId25"/>
    <p:sldId id="288" r:id="rId26"/>
    <p:sldId id="289" r:id="rId27"/>
    <p:sldId id="290" r:id="rId28"/>
    <p:sldId id="259" r:id="rId29"/>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7A32E6-9AE3-4ADA-8D71-0F2DF659BEB7}" v="1" dt="2024-08-14T18:08:39.6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18"/>
    <p:restoredTop sz="97155"/>
  </p:normalViewPr>
  <p:slideViewPr>
    <p:cSldViewPr snapToGrid="0">
      <p:cViewPr varScale="1">
        <p:scale>
          <a:sx n="110" d="100"/>
          <a:sy n="110" d="100"/>
        </p:scale>
        <p:origin x="108" y="114"/>
      </p:cViewPr>
      <p:guideLst/>
    </p:cSldViewPr>
  </p:slideViewPr>
  <p:outlineViewPr>
    <p:cViewPr>
      <p:scale>
        <a:sx n="33" d="100"/>
        <a:sy n="33" d="100"/>
      </p:scale>
      <p:origin x="0" y="-1032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rten Heine Sørensen" userId="69d74bff-cbb9-4139-87b4-f3e8fdb05743" providerId="ADAL" clId="{CF7A32E6-9AE3-4ADA-8D71-0F2DF659BEB7}"/>
    <pc:docChg chg="custSel modSld">
      <pc:chgData name="Morten Heine Sørensen" userId="69d74bff-cbb9-4139-87b4-f3e8fdb05743" providerId="ADAL" clId="{CF7A32E6-9AE3-4ADA-8D71-0F2DF659BEB7}" dt="2024-08-14T18:09:15.675" v="67" actId="27636"/>
      <pc:docMkLst>
        <pc:docMk/>
      </pc:docMkLst>
      <pc:sldChg chg="modSp mod">
        <pc:chgData name="Morten Heine Sørensen" userId="69d74bff-cbb9-4139-87b4-f3e8fdb05743" providerId="ADAL" clId="{CF7A32E6-9AE3-4ADA-8D71-0F2DF659BEB7}" dt="2024-08-14T18:09:15.675" v="67" actId="27636"/>
        <pc:sldMkLst>
          <pc:docMk/>
          <pc:sldMk cId="2628864389" sldId="256"/>
        </pc:sldMkLst>
        <pc:spChg chg="mod">
          <ac:chgData name="Morten Heine Sørensen" userId="69d74bff-cbb9-4139-87b4-f3e8fdb05743" providerId="ADAL" clId="{CF7A32E6-9AE3-4ADA-8D71-0F2DF659BEB7}" dt="2024-08-14T18:09:15.675" v="67" actId="27636"/>
          <ac:spMkLst>
            <pc:docMk/>
            <pc:sldMk cId="2628864389" sldId="256"/>
            <ac:spMk id="3" creationId="{B50BA3E6-8805-FAC0-0710-1DEA8EF825AF}"/>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357F9-F0D2-E994-167B-3D24840BA3F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K"/>
          </a:p>
        </p:txBody>
      </p:sp>
      <p:sp>
        <p:nvSpPr>
          <p:cNvPr id="3" name="Subtitle 2">
            <a:extLst>
              <a:ext uri="{FF2B5EF4-FFF2-40B4-BE49-F238E27FC236}">
                <a16:creationId xmlns:a16="http://schemas.microsoft.com/office/drawing/2014/main" id="{4440D066-412B-4851-1015-6424148B1E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K"/>
          </a:p>
        </p:txBody>
      </p:sp>
      <p:sp>
        <p:nvSpPr>
          <p:cNvPr id="4" name="Date Placeholder 3">
            <a:extLst>
              <a:ext uri="{FF2B5EF4-FFF2-40B4-BE49-F238E27FC236}">
                <a16:creationId xmlns:a16="http://schemas.microsoft.com/office/drawing/2014/main" id="{3BCD382A-8038-EED3-67EC-A543AE588495}"/>
              </a:ext>
            </a:extLst>
          </p:cNvPr>
          <p:cNvSpPr>
            <a:spLocks noGrp="1"/>
          </p:cNvSpPr>
          <p:nvPr>
            <p:ph type="dt" sz="half" idx="10"/>
          </p:nvPr>
        </p:nvSpPr>
        <p:spPr/>
        <p:txBody>
          <a:bodyPr/>
          <a:lstStyle/>
          <a:p>
            <a:fld id="{15239AF7-5690-8B4E-88E6-884F118152B9}" type="datetimeFigureOut">
              <a:rPr lang="en-DK" smtClean="0"/>
              <a:t>14/08/2024</a:t>
            </a:fld>
            <a:endParaRPr lang="en-DK"/>
          </a:p>
        </p:txBody>
      </p:sp>
      <p:sp>
        <p:nvSpPr>
          <p:cNvPr id="5" name="Footer Placeholder 4">
            <a:extLst>
              <a:ext uri="{FF2B5EF4-FFF2-40B4-BE49-F238E27FC236}">
                <a16:creationId xmlns:a16="http://schemas.microsoft.com/office/drawing/2014/main" id="{B7B04B3E-5BC3-FADD-56C2-63D378A4A515}"/>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2FC497A8-837B-6AF6-1EB8-42BC717D4B6A}"/>
              </a:ext>
            </a:extLst>
          </p:cNvPr>
          <p:cNvSpPr>
            <a:spLocks noGrp="1"/>
          </p:cNvSpPr>
          <p:nvPr>
            <p:ph type="sldNum" sz="quarter" idx="12"/>
          </p:nvPr>
        </p:nvSpPr>
        <p:spPr/>
        <p:txBody>
          <a:bodyPr/>
          <a:lstStyle/>
          <a:p>
            <a:fld id="{ED39C8B1-E30C-2441-8090-6AF5ADE5AC88}" type="slidenum">
              <a:rPr lang="en-DK" smtClean="0"/>
              <a:t>‹#›</a:t>
            </a:fld>
            <a:endParaRPr lang="en-DK"/>
          </a:p>
        </p:txBody>
      </p:sp>
    </p:spTree>
    <p:extLst>
      <p:ext uri="{BB962C8B-B14F-4D97-AF65-F5344CB8AC3E}">
        <p14:creationId xmlns:p14="http://schemas.microsoft.com/office/powerpoint/2010/main" val="949172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245EA-5B3C-507C-A6A9-970556CA5004}"/>
              </a:ext>
            </a:extLst>
          </p:cNvPr>
          <p:cNvSpPr>
            <a:spLocks noGrp="1"/>
          </p:cNvSpPr>
          <p:nvPr>
            <p:ph type="title"/>
          </p:nvPr>
        </p:nvSpPr>
        <p:spPr/>
        <p:txBody>
          <a:bodyPr/>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7592AE04-37EF-9E4D-2FDC-28D2A2D1956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6EDBE789-19F7-F729-5A85-4C947C8FBE6F}"/>
              </a:ext>
            </a:extLst>
          </p:cNvPr>
          <p:cNvSpPr>
            <a:spLocks noGrp="1"/>
          </p:cNvSpPr>
          <p:nvPr>
            <p:ph type="dt" sz="half" idx="10"/>
          </p:nvPr>
        </p:nvSpPr>
        <p:spPr/>
        <p:txBody>
          <a:bodyPr/>
          <a:lstStyle/>
          <a:p>
            <a:fld id="{15239AF7-5690-8B4E-88E6-884F118152B9}" type="datetimeFigureOut">
              <a:rPr lang="en-DK" smtClean="0"/>
              <a:t>14/08/2024</a:t>
            </a:fld>
            <a:endParaRPr lang="en-DK"/>
          </a:p>
        </p:txBody>
      </p:sp>
      <p:sp>
        <p:nvSpPr>
          <p:cNvPr id="5" name="Footer Placeholder 4">
            <a:extLst>
              <a:ext uri="{FF2B5EF4-FFF2-40B4-BE49-F238E27FC236}">
                <a16:creationId xmlns:a16="http://schemas.microsoft.com/office/drawing/2014/main" id="{95CCC7A3-EA10-22EF-4667-7C4D28B8421C}"/>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5011B432-D923-F37D-BC6F-1D93F8526B67}"/>
              </a:ext>
            </a:extLst>
          </p:cNvPr>
          <p:cNvSpPr>
            <a:spLocks noGrp="1"/>
          </p:cNvSpPr>
          <p:nvPr>
            <p:ph type="sldNum" sz="quarter" idx="12"/>
          </p:nvPr>
        </p:nvSpPr>
        <p:spPr/>
        <p:txBody>
          <a:bodyPr/>
          <a:lstStyle/>
          <a:p>
            <a:fld id="{ED39C8B1-E30C-2441-8090-6AF5ADE5AC88}" type="slidenum">
              <a:rPr lang="en-DK" smtClean="0"/>
              <a:t>‹#›</a:t>
            </a:fld>
            <a:endParaRPr lang="en-DK"/>
          </a:p>
        </p:txBody>
      </p:sp>
    </p:spTree>
    <p:extLst>
      <p:ext uri="{BB962C8B-B14F-4D97-AF65-F5344CB8AC3E}">
        <p14:creationId xmlns:p14="http://schemas.microsoft.com/office/powerpoint/2010/main" val="5213973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28440F-0C22-897C-B884-3D2CB7DD2EC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510064EB-5B59-5D0E-142F-53D6B176ECD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56B8DDAF-65CB-CE3F-6E0F-A14086704F37}"/>
              </a:ext>
            </a:extLst>
          </p:cNvPr>
          <p:cNvSpPr>
            <a:spLocks noGrp="1"/>
          </p:cNvSpPr>
          <p:nvPr>
            <p:ph type="dt" sz="half" idx="10"/>
          </p:nvPr>
        </p:nvSpPr>
        <p:spPr/>
        <p:txBody>
          <a:bodyPr/>
          <a:lstStyle/>
          <a:p>
            <a:fld id="{15239AF7-5690-8B4E-88E6-884F118152B9}" type="datetimeFigureOut">
              <a:rPr lang="en-DK" smtClean="0"/>
              <a:t>14/08/2024</a:t>
            </a:fld>
            <a:endParaRPr lang="en-DK"/>
          </a:p>
        </p:txBody>
      </p:sp>
      <p:sp>
        <p:nvSpPr>
          <p:cNvPr id="5" name="Footer Placeholder 4">
            <a:extLst>
              <a:ext uri="{FF2B5EF4-FFF2-40B4-BE49-F238E27FC236}">
                <a16:creationId xmlns:a16="http://schemas.microsoft.com/office/drawing/2014/main" id="{0838579B-F4B4-6A06-20DA-8721BDC2B785}"/>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AE74AB19-B5ED-9EDE-5C6F-7E1226183DD6}"/>
              </a:ext>
            </a:extLst>
          </p:cNvPr>
          <p:cNvSpPr>
            <a:spLocks noGrp="1"/>
          </p:cNvSpPr>
          <p:nvPr>
            <p:ph type="sldNum" sz="quarter" idx="12"/>
          </p:nvPr>
        </p:nvSpPr>
        <p:spPr/>
        <p:txBody>
          <a:bodyPr/>
          <a:lstStyle/>
          <a:p>
            <a:fld id="{ED39C8B1-E30C-2441-8090-6AF5ADE5AC88}" type="slidenum">
              <a:rPr lang="en-DK" smtClean="0"/>
              <a:t>‹#›</a:t>
            </a:fld>
            <a:endParaRPr lang="en-DK"/>
          </a:p>
        </p:txBody>
      </p:sp>
    </p:spTree>
    <p:extLst>
      <p:ext uri="{BB962C8B-B14F-4D97-AF65-F5344CB8AC3E}">
        <p14:creationId xmlns:p14="http://schemas.microsoft.com/office/powerpoint/2010/main" val="4234733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337B9-B6C7-A2B8-4F60-5439E1B6CC30}"/>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281CD65B-D7A7-7DF1-C30D-B5298F91B0E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44C143FD-9D6B-E3E3-FD7E-D5BFEC0F5B85}"/>
              </a:ext>
            </a:extLst>
          </p:cNvPr>
          <p:cNvSpPr>
            <a:spLocks noGrp="1"/>
          </p:cNvSpPr>
          <p:nvPr>
            <p:ph type="dt" sz="half" idx="10"/>
          </p:nvPr>
        </p:nvSpPr>
        <p:spPr/>
        <p:txBody>
          <a:bodyPr/>
          <a:lstStyle/>
          <a:p>
            <a:fld id="{15239AF7-5690-8B4E-88E6-884F118152B9}" type="datetimeFigureOut">
              <a:rPr lang="en-DK" smtClean="0"/>
              <a:t>14/08/2024</a:t>
            </a:fld>
            <a:endParaRPr lang="en-DK"/>
          </a:p>
        </p:txBody>
      </p:sp>
      <p:sp>
        <p:nvSpPr>
          <p:cNvPr id="5" name="Footer Placeholder 4">
            <a:extLst>
              <a:ext uri="{FF2B5EF4-FFF2-40B4-BE49-F238E27FC236}">
                <a16:creationId xmlns:a16="http://schemas.microsoft.com/office/drawing/2014/main" id="{E456880B-8E72-3877-EA3D-36D8A0910526}"/>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935465BC-600E-BCAF-B368-128C17716E88}"/>
              </a:ext>
            </a:extLst>
          </p:cNvPr>
          <p:cNvSpPr>
            <a:spLocks noGrp="1"/>
          </p:cNvSpPr>
          <p:nvPr>
            <p:ph type="sldNum" sz="quarter" idx="12"/>
          </p:nvPr>
        </p:nvSpPr>
        <p:spPr/>
        <p:txBody>
          <a:bodyPr/>
          <a:lstStyle/>
          <a:p>
            <a:fld id="{ED39C8B1-E30C-2441-8090-6AF5ADE5AC88}" type="slidenum">
              <a:rPr lang="en-DK" smtClean="0"/>
              <a:t>‹#›</a:t>
            </a:fld>
            <a:endParaRPr lang="en-DK"/>
          </a:p>
        </p:txBody>
      </p:sp>
    </p:spTree>
    <p:extLst>
      <p:ext uri="{BB962C8B-B14F-4D97-AF65-F5344CB8AC3E}">
        <p14:creationId xmlns:p14="http://schemas.microsoft.com/office/powerpoint/2010/main" val="3282412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0EB80-7BEF-0D6E-FC14-D2602454627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K"/>
          </a:p>
        </p:txBody>
      </p:sp>
      <p:sp>
        <p:nvSpPr>
          <p:cNvPr id="3" name="Text Placeholder 2">
            <a:extLst>
              <a:ext uri="{FF2B5EF4-FFF2-40B4-BE49-F238E27FC236}">
                <a16:creationId xmlns:a16="http://schemas.microsoft.com/office/drawing/2014/main" id="{B218784F-9231-0763-4564-C02195965C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509C293-2E75-6C01-A3EE-B666069E2099}"/>
              </a:ext>
            </a:extLst>
          </p:cNvPr>
          <p:cNvSpPr>
            <a:spLocks noGrp="1"/>
          </p:cNvSpPr>
          <p:nvPr>
            <p:ph type="dt" sz="half" idx="10"/>
          </p:nvPr>
        </p:nvSpPr>
        <p:spPr/>
        <p:txBody>
          <a:bodyPr/>
          <a:lstStyle/>
          <a:p>
            <a:fld id="{15239AF7-5690-8B4E-88E6-884F118152B9}" type="datetimeFigureOut">
              <a:rPr lang="en-DK" smtClean="0"/>
              <a:t>14/08/2024</a:t>
            </a:fld>
            <a:endParaRPr lang="en-DK"/>
          </a:p>
        </p:txBody>
      </p:sp>
      <p:sp>
        <p:nvSpPr>
          <p:cNvPr id="5" name="Footer Placeholder 4">
            <a:extLst>
              <a:ext uri="{FF2B5EF4-FFF2-40B4-BE49-F238E27FC236}">
                <a16:creationId xmlns:a16="http://schemas.microsoft.com/office/drawing/2014/main" id="{0734B8BB-B8AD-0659-D278-214D27CE8E65}"/>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40C93E66-DCB3-F465-4F83-967FBEAEB387}"/>
              </a:ext>
            </a:extLst>
          </p:cNvPr>
          <p:cNvSpPr>
            <a:spLocks noGrp="1"/>
          </p:cNvSpPr>
          <p:nvPr>
            <p:ph type="sldNum" sz="quarter" idx="12"/>
          </p:nvPr>
        </p:nvSpPr>
        <p:spPr/>
        <p:txBody>
          <a:bodyPr/>
          <a:lstStyle/>
          <a:p>
            <a:fld id="{ED39C8B1-E30C-2441-8090-6AF5ADE5AC88}" type="slidenum">
              <a:rPr lang="en-DK" smtClean="0"/>
              <a:t>‹#›</a:t>
            </a:fld>
            <a:endParaRPr lang="en-DK"/>
          </a:p>
        </p:txBody>
      </p:sp>
    </p:spTree>
    <p:extLst>
      <p:ext uri="{BB962C8B-B14F-4D97-AF65-F5344CB8AC3E}">
        <p14:creationId xmlns:p14="http://schemas.microsoft.com/office/powerpoint/2010/main" val="1539455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09621-7176-5779-4EC0-8BC9864D3F25}"/>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F5C03857-E0FA-3A6D-267B-DC9B6AD2EF4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Content Placeholder 3">
            <a:extLst>
              <a:ext uri="{FF2B5EF4-FFF2-40B4-BE49-F238E27FC236}">
                <a16:creationId xmlns:a16="http://schemas.microsoft.com/office/drawing/2014/main" id="{DE46361D-0299-E014-0BE7-EE82ABC032A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Date Placeholder 4">
            <a:extLst>
              <a:ext uri="{FF2B5EF4-FFF2-40B4-BE49-F238E27FC236}">
                <a16:creationId xmlns:a16="http://schemas.microsoft.com/office/drawing/2014/main" id="{08C065DF-1A53-2ABF-0884-B0930DAAC46C}"/>
              </a:ext>
            </a:extLst>
          </p:cNvPr>
          <p:cNvSpPr>
            <a:spLocks noGrp="1"/>
          </p:cNvSpPr>
          <p:nvPr>
            <p:ph type="dt" sz="half" idx="10"/>
          </p:nvPr>
        </p:nvSpPr>
        <p:spPr/>
        <p:txBody>
          <a:bodyPr/>
          <a:lstStyle/>
          <a:p>
            <a:fld id="{15239AF7-5690-8B4E-88E6-884F118152B9}" type="datetimeFigureOut">
              <a:rPr lang="en-DK" smtClean="0"/>
              <a:t>14/08/2024</a:t>
            </a:fld>
            <a:endParaRPr lang="en-DK"/>
          </a:p>
        </p:txBody>
      </p:sp>
      <p:sp>
        <p:nvSpPr>
          <p:cNvPr id="6" name="Footer Placeholder 5">
            <a:extLst>
              <a:ext uri="{FF2B5EF4-FFF2-40B4-BE49-F238E27FC236}">
                <a16:creationId xmlns:a16="http://schemas.microsoft.com/office/drawing/2014/main" id="{3F812581-AF4B-E15C-812B-5040E7306581}"/>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B1AE8A1B-39B5-6294-CB56-ECFB93EC2EBD}"/>
              </a:ext>
            </a:extLst>
          </p:cNvPr>
          <p:cNvSpPr>
            <a:spLocks noGrp="1"/>
          </p:cNvSpPr>
          <p:nvPr>
            <p:ph type="sldNum" sz="quarter" idx="12"/>
          </p:nvPr>
        </p:nvSpPr>
        <p:spPr/>
        <p:txBody>
          <a:bodyPr/>
          <a:lstStyle/>
          <a:p>
            <a:fld id="{ED39C8B1-E30C-2441-8090-6AF5ADE5AC88}" type="slidenum">
              <a:rPr lang="en-DK" smtClean="0"/>
              <a:t>‹#›</a:t>
            </a:fld>
            <a:endParaRPr lang="en-DK"/>
          </a:p>
        </p:txBody>
      </p:sp>
    </p:spTree>
    <p:extLst>
      <p:ext uri="{BB962C8B-B14F-4D97-AF65-F5344CB8AC3E}">
        <p14:creationId xmlns:p14="http://schemas.microsoft.com/office/powerpoint/2010/main" val="269042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61783-5D80-1017-67D2-EF9B50027248}"/>
              </a:ext>
            </a:extLst>
          </p:cNvPr>
          <p:cNvSpPr>
            <a:spLocks noGrp="1"/>
          </p:cNvSpPr>
          <p:nvPr>
            <p:ph type="title"/>
          </p:nvPr>
        </p:nvSpPr>
        <p:spPr>
          <a:xfrm>
            <a:off x="839788" y="365125"/>
            <a:ext cx="10515600" cy="1325563"/>
          </a:xfrm>
        </p:spPr>
        <p:txBody>
          <a:bodyPr/>
          <a:lstStyle/>
          <a:p>
            <a:r>
              <a:rPr lang="en-GB"/>
              <a:t>Click to edit Master title style</a:t>
            </a:r>
            <a:endParaRPr lang="en-DK"/>
          </a:p>
        </p:txBody>
      </p:sp>
      <p:sp>
        <p:nvSpPr>
          <p:cNvPr id="3" name="Text Placeholder 2">
            <a:extLst>
              <a:ext uri="{FF2B5EF4-FFF2-40B4-BE49-F238E27FC236}">
                <a16:creationId xmlns:a16="http://schemas.microsoft.com/office/drawing/2014/main" id="{2C4E605E-527C-EA26-C7EC-B7EDE63BBA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C92A041-D37A-3A23-4E8D-DD8E8D0C1B0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Text Placeholder 4">
            <a:extLst>
              <a:ext uri="{FF2B5EF4-FFF2-40B4-BE49-F238E27FC236}">
                <a16:creationId xmlns:a16="http://schemas.microsoft.com/office/drawing/2014/main" id="{AED8D862-1D74-4935-9385-B0A06AE774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F76607A-F3B1-4E4D-A734-98CA838B480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7" name="Date Placeholder 6">
            <a:extLst>
              <a:ext uri="{FF2B5EF4-FFF2-40B4-BE49-F238E27FC236}">
                <a16:creationId xmlns:a16="http://schemas.microsoft.com/office/drawing/2014/main" id="{83FB2653-78D0-3FB0-9A1F-B97001023D31}"/>
              </a:ext>
            </a:extLst>
          </p:cNvPr>
          <p:cNvSpPr>
            <a:spLocks noGrp="1"/>
          </p:cNvSpPr>
          <p:nvPr>
            <p:ph type="dt" sz="half" idx="10"/>
          </p:nvPr>
        </p:nvSpPr>
        <p:spPr/>
        <p:txBody>
          <a:bodyPr/>
          <a:lstStyle/>
          <a:p>
            <a:fld id="{15239AF7-5690-8B4E-88E6-884F118152B9}" type="datetimeFigureOut">
              <a:rPr lang="en-DK" smtClean="0"/>
              <a:t>14/08/2024</a:t>
            </a:fld>
            <a:endParaRPr lang="en-DK"/>
          </a:p>
        </p:txBody>
      </p:sp>
      <p:sp>
        <p:nvSpPr>
          <p:cNvPr id="8" name="Footer Placeholder 7">
            <a:extLst>
              <a:ext uri="{FF2B5EF4-FFF2-40B4-BE49-F238E27FC236}">
                <a16:creationId xmlns:a16="http://schemas.microsoft.com/office/drawing/2014/main" id="{B555262A-7BED-6E9C-E31C-F200ED6DEB54}"/>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5534638E-3BC8-34FE-9E41-30FFFE96469B}"/>
              </a:ext>
            </a:extLst>
          </p:cNvPr>
          <p:cNvSpPr>
            <a:spLocks noGrp="1"/>
          </p:cNvSpPr>
          <p:nvPr>
            <p:ph type="sldNum" sz="quarter" idx="12"/>
          </p:nvPr>
        </p:nvSpPr>
        <p:spPr/>
        <p:txBody>
          <a:bodyPr/>
          <a:lstStyle/>
          <a:p>
            <a:fld id="{ED39C8B1-E30C-2441-8090-6AF5ADE5AC88}" type="slidenum">
              <a:rPr lang="en-DK" smtClean="0"/>
              <a:t>‹#›</a:t>
            </a:fld>
            <a:endParaRPr lang="en-DK"/>
          </a:p>
        </p:txBody>
      </p:sp>
    </p:spTree>
    <p:extLst>
      <p:ext uri="{BB962C8B-B14F-4D97-AF65-F5344CB8AC3E}">
        <p14:creationId xmlns:p14="http://schemas.microsoft.com/office/powerpoint/2010/main" val="3479028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AF1D7-2B9C-9617-F6A1-043C4C69D832}"/>
              </a:ext>
            </a:extLst>
          </p:cNvPr>
          <p:cNvSpPr>
            <a:spLocks noGrp="1"/>
          </p:cNvSpPr>
          <p:nvPr>
            <p:ph type="title"/>
          </p:nvPr>
        </p:nvSpPr>
        <p:spPr/>
        <p:txBody>
          <a:bodyPr/>
          <a:lstStyle/>
          <a:p>
            <a:r>
              <a:rPr lang="en-GB"/>
              <a:t>Click to edit Master title style</a:t>
            </a:r>
            <a:endParaRPr lang="en-DK"/>
          </a:p>
        </p:txBody>
      </p:sp>
      <p:sp>
        <p:nvSpPr>
          <p:cNvPr id="3" name="Date Placeholder 2">
            <a:extLst>
              <a:ext uri="{FF2B5EF4-FFF2-40B4-BE49-F238E27FC236}">
                <a16:creationId xmlns:a16="http://schemas.microsoft.com/office/drawing/2014/main" id="{C40FB53A-1275-4079-9AA4-AC7508D5399D}"/>
              </a:ext>
            </a:extLst>
          </p:cNvPr>
          <p:cNvSpPr>
            <a:spLocks noGrp="1"/>
          </p:cNvSpPr>
          <p:nvPr>
            <p:ph type="dt" sz="half" idx="10"/>
          </p:nvPr>
        </p:nvSpPr>
        <p:spPr/>
        <p:txBody>
          <a:bodyPr/>
          <a:lstStyle/>
          <a:p>
            <a:fld id="{15239AF7-5690-8B4E-88E6-884F118152B9}" type="datetimeFigureOut">
              <a:rPr lang="en-DK" smtClean="0"/>
              <a:t>14/08/2024</a:t>
            </a:fld>
            <a:endParaRPr lang="en-DK"/>
          </a:p>
        </p:txBody>
      </p:sp>
      <p:sp>
        <p:nvSpPr>
          <p:cNvPr id="4" name="Footer Placeholder 3">
            <a:extLst>
              <a:ext uri="{FF2B5EF4-FFF2-40B4-BE49-F238E27FC236}">
                <a16:creationId xmlns:a16="http://schemas.microsoft.com/office/drawing/2014/main" id="{E81BFEC1-0460-93EA-DEF3-B841F469958A}"/>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2BBAF965-2113-E1F3-065D-4A043CA279DE}"/>
              </a:ext>
            </a:extLst>
          </p:cNvPr>
          <p:cNvSpPr>
            <a:spLocks noGrp="1"/>
          </p:cNvSpPr>
          <p:nvPr>
            <p:ph type="sldNum" sz="quarter" idx="12"/>
          </p:nvPr>
        </p:nvSpPr>
        <p:spPr/>
        <p:txBody>
          <a:bodyPr/>
          <a:lstStyle/>
          <a:p>
            <a:fld id="{ED39C8B1-E30C-2441-8090-6AF5ADE5AC88}" type="slidenum">
              <a:rPr lang="en-DK" smtClean="0"/>
              <a:t>‹#›</a:t>
            </a:fld>
            <a:endParaRPr lang="en-DK"/>
          </a:p>
        </p:txBody>
      </p:sp>
    </p:spTree>
    <p:extLst>
      <p:ext uri="{BB962C8B-B14F-4D97-AF65-F5344CB8AC3E}">
        <p14:creationId xmlns:p14="http://schemas.microsoft.com/office/powerpoint/2010/main" val="1216877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96CD48-C737-1D91-F137-3E996A55F5C6}"/>
              </a:ext>
            </a:extLst>
          </p:cNvPr>
          <p:cNvSpPr>
            <a:spLocks noGrp="1"/>
          </p:cNvSpPr>
          <p:nvPr>
            <p:ph type="dt" sz="half" idx="10"/>
          </p:nvPr>
        </p:nvSpPr>
        <p:spPr/>
        <p:txBody>
          <a:bodyPr/>
          <a:lstStyle/>
          <a:p>
            <a:fld id="{15239AF7-5690-8B4E-88E6-884F118152B9}" type="datetimeFigureOut">
              <a:rPr lang="en-DK" smtClean="0"/>
              <a:t>14/08/2024</a:t>
            </a:fld>
            <a:endParaRPr lang="en-DK"/>
          </a:p>
        </p:txBody>
      </p:sp>
      <p:sp>
        <p:nvSpPr>
          <p:cNvPr id="3" name="Footer Placeholder 2">
            <a:extLst>
              <a:ext uri="{FF2B5EF4-FFF2-40B4-BE49-F238E27FC236}">
                <a16:creationId xmlns:a16="http://schemas.microsoft.com/office/drawing/2014/main" id="{F3820504-D7B0-1BDA-49CD-0996D001A19E}"/>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55EE2327-91FD-1619-89F5-153884D1FDB4}"/>
              </a:ext>
            </a:extLst>
          </p:cNvPr>
          <p:cNvSpPr>
            <a:spLocks noGrp="1"/>
          </p:cNvSpPr>
          <p:nvPr>
            <p:ph type="sldNum" sz="quarter" idx="12"/>
          </p:nvPr>
        </p:nvSpPr>
        <p:spPr/>
        <p:txBody>
          <a:bodyPr/>
          <a:lstStyle/>
          <a:p>
            <a:fld id="{ED39C8B1-E30C-2441-8090-6AF5ADE5AC88}" type="slidenum">
              <a:rPr lang="en-DK" smtClean="0"/>
              <a:t>‹#›</a:t>
            </a:fld>
            <a:endParaRPr lang="en-DK"/>
          </a:p>
        </p:txBody>
      </p:sp>
    </p:spTree>
    <p:extLst>
      <p:ext uri="{BB962C8B-B14F-4D97-AF65-F5344CB8AC3E}">
        <p14:creationId xmlns:p14="http://schemas.microsoft.com/office/powerpoint/2010/main" val="1565104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71AA2-38B5-9CBA-C18A-0A6C01AADF9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Content Placeholder 2">
            <a:extLst>
              <a:ext uri="{FF2B5EF4-FFF2-40B4-BE49-F238E27FC236}">
                <a16:creationId xmlns:a16="http://schemas.microsoft.com/office/drawing/2014/main" id="{F79D0101-D8EB-B8FC-F2F6-39DC5AD6DD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ext Placeholder 3">
            <a:extLst>
              <a:ext uri="{FF2B5EF4-FFF2-40B4-BE49-F238E27FC236}">
                <a16:creationId xmlns:a16="http://schemas.microsoft.com/office/drawing/2014/main" id="{3C7F419A-9C51-AF35-0CFE-9028AAA74D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CCCE05E-F341-B9D5-95B8-ADD3CE85FC20}"/>
              </a:ext>
            </a:extLst>
          </p:cNvPr>
          <p:cNvSpPr>
            <a:spLocks noGrp="1"/>
          </p:cNvSpPr>
          <p:nvPr>
            <p:ph type="dt" sz="half" idx="10"/>
          </p:nvPr>
        </p:nvSpPr>
        <p:spPr/>
        <p:txBody>
          <a:bodyPr/>
          <a:lstStyle/>
          <a:p>
            <a:fld id="{15239AF7-5690-8B4E-88E6-884F118152B9}" type="datetimeFigureOut">
              <a:rPr lang="en-DK" smtClean="0"/>
              <a:t>14/08/2024</a:t>
            </a:fld>
            <a:endParaRPr lang="en-DK"/>
          </a:p>
        </p:txBody>
      </p:sp>
      <p:sp>
        <p:nvSpPr>
          <p:cNvPr id="6" name="Footer Placeholder 5">
            <a:extLst>
              <a:ext uri="{FF2B5EF4-FFF2-40B4-BE49-F238E27FC236}">
                <a16:creationId xmlns:a16="http://schemas.microsoft.com/office/drawing/2014/main" id="{338DB3DC-FEB1-C96A-42F2-BC713FD09D02}"/>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D5F09EB2-59E8-ED09-1878-00F26BB59545}"/>
              </a:ext>
            </a:extLst>
          </p:cNvPr>
          <p:cNvSpPr>
            <a:spLocks noGrp="1"/>
          </p:cNvSpPr>
          <p:nvPr>
            <p:ph type="sldNum" sz="quarter" idx="12"/>
          </p:nvPr>
        </p:nvSpPr>
        <p:spPr/>
        <p:txBody>
          <a:bodyPr/>
          <a:lstStyle/>
          <a:p>
            <a:fld id="{ED39C8B1-E30C-2441-8090-6AF5ADE5AC88}" type="slidenum">
              <a:rPr lang="en-DK" smtClean="0"/>
              <a:t>‹#›</a:t>
            </a:fld>
            <a:endParaRPr lang="en-DK"/>
          </a:p>
        </p:txBody>
      </p:sp>
    </p:spTree>
    <p:extLst>
      <p:ext uri="{BB962C8B-B14F-4D97-AF65-F5344CB8AC3E}">
        <p14:creationId xmlns:p14="http://schemas.microsoft.com/office/powerpoint/2010/main" val="119769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6E728-84A5-2047-620E-2E5BC875B88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Picture Placeholder 2">
            <a:extLst>
              <a:ext uri="{FF2B5EF4-FFF2-40B4-BE49-F238E27FC236}">
                <a16:creationId xmlns:a16="http://schemas.microsoft.com/office/drawing/2014/main" id="{D01A3425-55D1-8F07-FA97-E409C7B9AC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92ED84B6-8722-A4AD-4E79-79E75FDC72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F2884C8-9099-FFB0-D6F2-4938C044CC3B}"/>
              </a:ext>
            </a:extLst>
          </p:cNvPr>
          <p:cNvSpPr>
            <a:spLocks noGrp="1"/>
          </p:cNvSpPr>
          <p:nvPr>
            <p:ph type="dt" sz="half" idx="10"/>
          </p:nvPr>
        </p:nvSpPr>
        <p:spPr/>
        <p:txBody>
          <a:bodyPr/>
          <a:lstStyle/>
          <a:p>
            <a:fld id="{15239AF7-5690-8B4E-88E6-884F118152B9}" type="datetimeFigureOut">
              <a:rPr lang="en-DK" smtClean="0"/>
              <a:t>14/08/2024</a:t>
            </a:fld>
            <a:endParaRPr lang="en-DK"/>
          </a:p>
        </p:txBody>
      </p:sp>
      <p:sp>
        <p:nvSpPr>
          <p:cNvPr id="6" name="Footer Placeholder 5">
            <a:extLst>
              <a:ext uri="{FF2B5EF4-FFF2-40B4-BE49-F238E27FC236}">
                <a16:creationId xmlns:a16="http://schemas.microsoft.com/office/drawing/2014/main" id="{F83AB81A-8561-7621-93ED-82C8207B8235}"/>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C470A6BC-0075-AEEA-A3BC-E75DB94332C4}"/>
              </a:ext>
            </a:extLst>
          </p:cNvPr>
          <p:cNvSpPr>
            <a:spLocks noGrp="1"/>
          </p:cNvSpPr>
          <p:nvPr>
            <p:ph type="sldNum" sz="quarter" idx="12"/>
          </p:nvPr>
        </p:nvSpPr>
        <p:spPr/>
        <p:txBody>
          <a:bodyPr/>
          <a:lstStyle/>
          <a:p>
            <a:fld id="{ED39C8B1-E30C-2441-8090-6AF5ADE5AC88}" type="slidenum">
              <a:rPr lang="en-DK" smtClean="0"/>
              <a:t>‹#›</a:t>
            </a:fld>
            <a:endParaRPr lang="en-DK"/>
          </a:p>
        </p:txBody>
      </p:sp>
    </p:spTree>
    <p:extLst>
      <p:ext uri="{BB962C8B-B14F-4D97-AF65-F5344CB8AC3E}">
        <p14:creationId xmlns:p14="http://schemas.microsoft.com/office/powerpoint/2010/main" val="1087812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CA9151-7512-9015-05E0-2644C191FC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K"/>
          </a:p>
        </p:txBody>
      </p:sp>
      <p:sp>
        <p:nvSpPr>
          <p:cNvPr id="3" name="Text Placeholder 2">
            <a:extLst>
              <a:ext uri="{FF2B5EF4-FFF2-40B4-BE49-F238E27FC236}">
                <a16:creationId xmlns:a16="http://schemas.microsoft.com/office/drawing/2014/main" id="{11D65E9E-6E81-5C74-3B7C-795A869A76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A29B36AD-7DFB-D52F-8DC9-6F6E66EDF7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239AF7-5690-8B4E-88E6-884F118152B9}" type="datetimeFigureOut">
              <a:rPr lang="en-DK" smtClean="0"/>
              <a:t>14/08/2024</a:t>
            </a:fld>
            <a:endParaRPr lang="en-DK"/>
          </a:p>
        </p:txBody>
      </p:sp>
      <p:sp>
        <p:nvSpPr>
          <p:cNvPr id="5" name="Footer Placeholder 4">
            <a:extLst>
              <a:ext uri="{FF2B5EF4-FFF2-40B4-BE49-F238E27FC236}">
                <a16:creationId xmlns:a16="http://schemas.microsoft.com/office/drawing/2014/main" id="{56A2AA2A-9CE3-A295-9F57-9E2DED4E95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K"/>
          </a:p>
        </p:txBody>
      </p:sp>
      <p:sp>
        <p:nvSpPr>
          <p:cNvPr id="6" name="Slide Number Placeholder 5">
            <a:extLst>
              <a:ext uri="{FF2B5EF4-FFF2-40B4-BE49-F238E27FC236}">
                <a16:creationId xmlns:a16="http://schemas.microsoft.com/office/drawing/2014/main" id="{2DDB0D3D-D084-1AD4-B009-72C447A731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39C8B1-E30C-2441-8090-6AF5ADE5AC88}" type="slidenum">
              <a:rPr lang="en-DK" smtClean="0"/>
              <a:t>‹#›</a:t>
            </a:fld>
            <a:endParaRPr lang="en-DK"/>
          </a:p>
        </p:txBody>
      </p:sp>
    </p:spTree>
    <p:extLst>
      <p:ext uri="{BB962C8B-B14F-4D97-AF65-F5344CB8AC3E}">
        <p14:creationId xmlns:p14="http://schemas.microsoft.com/office/powerpoint/2010/main" val="3539456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mhs@formalit.d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96F41-9DAC-1DEC-C764-5CA741C3AF2A}"/>
              </a:ext>
            </a:extLst>
          </p:cNvPr>
          <p:cNvSpPr>
            <a:spLocks noGrp="1"/>
          </p:cNvSpPr>
          <p:nvPr>
            <p:ph type="ctrTitle"/>
          </p:nvPr>
        </p:nvSpPr>
        <p:spPr/>
        <p:txBody>
          <a:bodyPr/>
          <a:lstStyle/>
          <a:p>
            <a:r>
              <a:rPr lang="en-GB" dirty="0"/>
              <a:t>Scaling Real-World Programming with ChatGPT</a:t>
            </a:r>
            <a:endParaRPr lang="en-DK" dirty="0"/>
          </a:p>
        </p:txBody>
      </p:sp>
      <p:sp>
        <p:nvSpPr>
          <p:cNvPr id="3" name="Subtitle 2">
            <a:extLst>
              <a:ext uri="{FF2B5EF4-FFF2-40B4-BE49-F238E27FC236}">
                <a16:creationId xmlns:a16="http://schemas.microsoft.com/office/drawing/2014/main" id="{B50BA3E6-8805-FAC0-0710-1DEA8EF825AF}"/>
              </a:ext>
            </a:extLst>
          </p:cNvPr>
          <p:cNvSpPr>
            <a:spLocks noGrp="1"/>
          </p:cNvSpPr>
          <p:nvPr>
            <p:ph type="subTitle" idx="1"/>
          </p:nvPr>
        </p:nvSpPr>
        <p:spPr/>
        <p:txBody>
          <a:bodyPr>
            <a:normAutofit fontScale="85000" lnSpcReduction="20000"/>
          </a:bodyPr>
          <a:lstStyle/>
          <a:p>
            <a:r>
              <a:rPr lang="en-DK" b="1" dirty="0"/>
              <a:t>Morten Heine Sørensen</a:t>
            </a:r>
          </a:p>
          <a:p>
            <a:r>
              <a:rPr lang="en-GB" sz="2000" dirty="0">
                <a:hlinkClick r:id="rId2"/>
              </a:rPr>
              <a:t>m</a:t>
            </a:r>
            <a:r>
              <a:rPr lang="en-DK" sz="2000" dirty="0">
                <a:hlinkClick r:id="rId2"/>
              </a:rPr>
              <a:t>hs@formalit.dk</a:t>
            </a:r>
            <a:endParaRPr lang="en-US" sz="2000" dirty="0"/>
          </a:p>
          <a:p>
            <a:r>
              <a:rPr lang="en-GB" sz="2000" dirty="0"/>
              <a:t>www.lambdaprompt.com</a:t>
            </a:r>
            <a:endParaRPr lang="en-DK" sz="2000" dirty="0"/>
          </a:p>
          <a:p>
            <a:r>
              <a:rPr lang="en-US" sz="2000" dirty="0"/>
              <a:t>IT University of Copenhagen 2023-09-12</a:t>
            </a:r>
          </a:p>
          <a:p>
            <a:r>
              <a:rPr lang="en-DK" sz="2000" dirty="0"/>
              <a:t>Joint work with Mark Hissink Muller</a:t>
            </a:r>
          </a:p>
        </p:txBody>
      </p:sp>
    </p:spTree>
    <p:extLst>
      <p:ext uri="{BB962C8B-B14F-4D97-AF65-F5344CB8AC3E}">
        <p14:creationId xmlns:p14="http://schemas.microsoft.com/office/powerpoint/2010/main" val="2628864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5140B9-6843-DADD-EC93-C75DFF3BCFEE}"/>
              </a:ext>
            </a:extLst>
          </p:cNvPr>
          <p:cNvPicPr>
            <a:picLocks noChangeAspect="1"/>
          </p:cNvPicPr>
          <p:nvPr/>
        </p:nvPicPr>
        <p:blipFill>
          <a:blip r:embed="rId2"/>
          <a:stretch>
            <a:fillRect/>
          </a:stretch>
        </p:blipFill>
        <p:spPr>
          <a:xfrm>
            <a:off x="1248905" y="1690688"/>
            <a:ext cx="4821695" cy="4334933"/>
          </a:xfrm>
          <a:prstGeom prst="rect">
            <a:avLst/>
          </a:prstGeom>
        </p:spPr>
      </p:pic>
      <p:sp>
        <p:nvSpPr>
          <p:cNvPr id="3" name="Rectangle 2">
            <a:extLst>
              <a:ext uri="{FF2B5EF4-FFF2-40B4-BE49-F238E27FC236}">
                <a16:creationId xmlns:a16="http://schemas.microsoft.com/office/drawing/2014/main" id="{33122353-3E21-B4E7-DF3F-BC139563BE08}"/>
              </a:ext>
            </a:extLst>
          </p:cNvPr>
          <p:cNvSpPr/>
          <p:nvPr/>
        </p:nvSpPr>
        <p:spPr>
          <a:xfrm>
            <a:off x="1758620" y="3436951"/>
            <a:ext cx="928922" cy="220648"/>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7" name="Title 1">
            <a:extLst>
              <a:ext uri="{FF2B5EF4-FFF2-40B4-BE49-F238E27FC236}">
                <a16:creationId xmlns:a16="http://schemas.microsoft.com/office/drawing/2014/main" id="{13798B3F-20F3-D794-EFA3-FC675BE831CD}"/>
              </a:ext>
            </a:extLst>
          </p:cNvPr>
          <p:cNvSpPr>
            <a:spLocks noGrp="1"/>
          </p:cNvSpPr>
          <p:nvPr>
            <p:ph type="title"/>
          </p:nvPr>
        </p:nvSpPr>
        <p:spPr>
          <a:xfrm>
            <a:off x="838200" y="365126"/>
            <a:ext cx="10515600" cy="666506"/>
          </a:xfrm>
        </p:spPr>
        <p:txBody>
          <a:bodyPr>
            <a:normAutofit fontScale="90000"/>
          </a:bodyPr>
          <a:lstStyle/>
          <a:p>
            <a:r>
              <a:rPr lang="en-DK" dirty="0"/>
              <a:t>Using plugins</a:t>
            </a:r>
          </a:p>
        </p:txBody>
      </p:sp>
    </p:spTree>
    <p:extLst>
      <p:ext uri="{BB962C8B-B14F-4D97-AF65-F5344CB8AC3E}">
        <p14:creationId xmlns:p14="http://schemas.microsoft.com/office/powerpoint/2010/main" val="2262781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FB7377-33CF-9998-7DFE-E485CF00130F}"/>
              </a:ext>
            </a:extLst>
          </p:cNvPr>
          <p:cNvPicPr>
            <a:picLocks noChangeAspect="1"/>
          </p:cNvPicPr>
          <p:nvPr/>
        </p:nvPicPr>
        <p:blipFill>
          <a:blip r:embed="rId2"/>
          <a:stretch>
            <a:fillRect/>
          </a:stretch>
        </p:blipFill>
        <p:spPr>
          <a:xfrm>
            <a:off x="1127745" y="1854199"/>
            <a:ext cx="4008260" cy="4030133"/>
          </a:xfrm>
          <a:prstGeom prst="rect">
            <a:avLst/>
          </a:prstGeom>
        </p:spPr>
      </p:pic>
      <p:pic>
        <p:nvPicPr>
          <p:cNvPr id="5" name="Picture 4">
            <a:extLst>
              <a:ext uri="{FF2B5EF4-FFF2-40B4-BE49-F238E27FC236}">
                <a16:creationId xmlns:a16="http://schemas.microsoft.com/office/drawing/2014/main" id="{ACD1B76D-9001-A617-EF2D-92B19D44F264}"/>
              </a:ext>
            </a:extLst>
          </p:cNvPr>
          <p:cNvPicPr>
            <a:picLocks noChangeAspect="1"/>
          </p:cNvPicPr>
          <p:nvPr/>
        </p:nvPicPr>
        <p:blipFill>
          <a:blip r:embed="rId3"/>
          <a:stretch>
            <a:fillRect/>
          </a:stretch>
        </p:blipFill>
        <p:spPr>
          <a:xfrm>
            <a:off x="4959637" y="1845732"/>
            <a:ext cx="4192719" cy="3474340"/>
          </a:xfrm>
          <a:prstGeom prst="rect">
            <a:avLst/>
          </a:prstGeom>
        </p:spPr>
      </p:pic>
      <p:sp>
        <p:nvSpPr>
          <p:cNvPr id="7" name="Title 1">
            <a:extLst>
              <a:ext uri="{FF2B5EF4-FFF2-40B4-BE49-F238E27FC236}">
                <a16:creationId xmlns:a16="http://schemas.microsoft.com/office/drawing/2014/main" id="{F1822E7A-5896-C756-78C8-71621FD575AD}"/>
              </a:ext>
            </a:extLst>
          </p:cNvPr>
          <p:cNvSpPr>
            <a:spLocks noGrp="1"/>
          </p:cNvSpPr>
          <p:nvPr>
            <p:ph type="title"/>
          </p:nvPr>
        </p:nvSpPr>
        <p:spPr>
          <a:xfrm>
            <a:off x="838200" y="365126"/>
            <a:ext cx="10515600" cy="666506"/>
          </a:xfrm>
        </p:spPr>
        <p:txBody>
          <a:bodyPr>
            <a:normAutofit fontScale="90000"/>
          </a:bodyPr>
          <a:lstStyle/>
          <a:p>
            <a:r>
              <a:rPr lang="en-DK" dirty="0"/>
              <a:t>Open the pod bay doors, HAL</a:t>
            </a:r>
          </a:p>
        </p:txBody>
      </p:sp>
    </p:spTree>
    <p:extLst>
      <p:ext uri="{BB962C8B-B14F-4D97-AF65-F5344CB8AC3E}">
        <p14:creationId xmlns:p14="http://schemas.microsoft.com/office/powerpoint/2010/main" val="41555924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07E504-00DE-B78A-C7E1-1DB7D08F43D4}"/>
              </a:ext>
            </a:extLst>
          </p:cNvPr>
          <p:cNvSpPr>
            <a:spLocks noGrp="1"/>
          </p:cNvSpPr>
          <p:nvPr>
            <p:ph idx="1"/>
          </p:nvPr>
        </p:nvSpPr>
        <p:spPr/>
        <p:txBody>
          <a:bodyPr/>
          <a:lstStyle/>
          <a:p>
            <a:r>
              <a:rPr lang="en-DK" dirty="0"/>
              <a:t>Ability to call ChatGPT</a:t>
            </a:r>
          </a:p>
          <a:p>
            <a:r>
              <a:rPr lang="en-DK" dirty="0"/>
              <a:t>An ocean of possibilities for apps</a:t>
            </a:r>
          </a:p>
        </p:txBody>
      </p:sp>
      <p:pic>
        <p:nvPicPr>
          <p:cNvPr id="4" name="Picture 3">
            <a:extLst>
              <a:ext uri="{FF2B5EF4-FFF2-40B4-BE49-F238E27FC236}">
                <a16:creationId xmlns:a16="http://schemas.microsoft.com/office/drawing/2014/main" id="{85FE1075-8856-7696-2A80-FCB4144E5E28}"/>
              </a:ext>
            </a:extLst>
          </p:cNvPr>
          <p:cNvPicPr>
            <a:picLocks noChangeAspect="1"/>
          </p:cNvPicPr>
          <p:nvPr/>
        </p:nvPicPr>
        <p:blipFill>
          <a:blip r:embed="rId2"/>
          <a:stretch>
            <a:fillRect/>
          </a:stretch>
        </p:blipFill>
        <p:spPr>
          <a:xfrm>
            <a:off x="6677511" y="1452149"/>
            <a:ext cx="4203701" cy="4950804"/>
          </a:xfrm>
          <a:prstGeom prst="rect">
            <a:avLst/>
          </a:prstGeom>
        </p:spPr>
      </p:pic>
      <p:sp>
        <p:nvSpPr>
          <p:cNvPr id="7" name="Title 1">
            <a:extLst>
              <a:ext uri="{FF2B5EF4-FFF2-40B4-BE49-F238E27FC236}">
                <a16:creationId xmlns:a16="http://schemas.microsoft.com/office/drawing/2014/main" id="{32E3DB61-5202-998E-6E82-AD9EEA764001}"/>
              </a:ext>
            </a:extLst>
          </p:cNvPr>
          <p:cNvSpPr>
            <a:spLocks noGrp="1"/>
          </p:cNvSpPr>
          <p:nvPr>
            <p:ph type="title"/>
          </p:nvPr>
        </p:nvSpPr>
        <p:spPr>
          <a:xfrm>
            <a:off x="838200" y="365126"/>
            <a:ext cx="10515600" cy="666506"/>
          </a:xfrm>
        </p:spPr>
        <p:txBody>
          <a:bodyPr>
            <a:normAutofit fontScale="90000"/>
          </a:bodyPr>
          <a:lstStyle/>
          <a:p>
            <a:r>
              <a:rPr lang="en-DK" dirty="0"/>
              <a:t>Open AI API</a:t>
            </a:r>
          </a:p>
        </p:txBody>
      </p:sp>
    </p:spTree>
    <p:extLst>
      <p:ext uri="{BB962C8B-B14F-4D97-AF65-F5344CB8AC3E}">
        <p14:creationId xmlns:p14="http://schemas.microsoft.com/office/powerpoint/2010/main" val="3399149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8C6B0E-2C38-BBC4-0CDE-8856A7B68F57}"/>
              </a:ext>
            </a:extLst>
          </p:cNvPr>
          <p:cNvSpPr>
            <a:spLocks noGrp="1"/>
          </p:cNvSpPr>
          <p:nvPr>
            <p:ph idx="1"/>
          </p:nvPr>
        </p:nvSpPr>
        <p:spPr/>
        <p:txBody>
          <a:bodyPr/>
          <a:lstStyle/>
          <a:p>
            <a:r>
              <a:rPr lang="en-DK" dirty="0"/>
              <a:t>ChatGPT delegates to plugins</a:t>
            </a:r>
          </a:p>
          <a:p>
            <a:pPr lvl="1"/>
            <a:r>
              <a:rPr lang="en-DK" dirty="0"/>
              <a:t>They can do calculations</a:t>
            </a:r>
          </a:p>
          <a:p>
            <a:pPr lvl="1"/>
            <a:r>
              <a:rPr lang="en-DK" dirty="0"/>
              <a:t>They can execute code</a:t>
            </a:r>
          </a:p>
          <a:p>
            <a:pPr lvl="1"/>
            <a:r>
              <a:rPr lang="en-DK" dirty="0"/>
              <a:t>They can do symbolic reasoning</a:t>
            </a:r>
          </a:p>
          <a:p>
            <a:r>
              <a:rPr lang="en-DK" dirty="0"/>
              <a:t>You can call its API and use the response to call other APIs</a:t>
            </a:r>
          </a:p>
          <a:p>
            <a:r>
              <a:rPr lang="en-DK" dirty="0"/>
              <a:t>Overall model provides better answers</a:t>
            </a:r>
          </a:p>
          <a:p>
            <a:r>
              <a:rPr lang="en-DK" dirty="0"/>
              <a:t>ChatGPT still tells stories – </a:t>
            </a:r>
            <a:r>
              <a:rPr lang="en-DK" i="1" dirty="0"/>
              <a:t>this is the model</a:t>
            </a:r>
          </a:p>
          <a:p>
            <a:r>
              <a:rPr lang="en-DK" dirty="0"/>
              <a:t>The model is an </a:t>
            </a:r>
            <a:r>
              <a:rPr lang="en-DK" i="1" dirty="0"/>
              <a:t>advantage</a:t>
            </a:r>
          </a:p>
        </p:txBody>
      </p:sp>
      <p:sp>
        <p:nvSpPr>
          <p:cNvPr id="8" name="Title 1">
            <a:extLst>
              <a:ext uri="{FF2B5EF4-FFF2-40B4-BE49-F238E27FC236}">
                <a16:creationId xmlns:a16="http://schemas.microsoft.com/office/drawing/2014/main" id="{9415F898-CE7F-2EF4-0326-F06E916803C8}"/>
              </a:ext>
            </a:extLst>
          </p:cNvPr>
          <p:cNvSpPr>
            <a:spLocks noGrp="1"/>
          </p:cNvSpPr>
          <p:nvPr>
            <p:ph type="title"/>
          </p:nvPr>
        </p:nvSpPr>
        <p:spPr>
          <a:xfrm>
            <a:off x="838200" y="365126"/>
            <a:ext cx="10515600" cy="666506"/>
          </a:xfrm>
        </p:spPr>
        <p:txBody>
          <a:bodyPr>
            <a:normAutofit fontScale="90000"/>
          </a:bodyPr>
          <a:lstStyle/>
          <a:p>
            <a:r>
              <a:rPr lang="en-DK" dirty="0"/>
              <a:t>Conclusions, May 2023</a:t>
            </a:r>
          </a:p>
        </p:txBody>
      </p:sp>
    </p:spTree>
    <p:extLst>
      <p:ext uri="{BB962C8B-B14F-4D97-AF65-F5344CB8AC3E}">
        <p14:creationId xmlns:p14="http://schemas.microsoft.com/office/powerpoint/2010/main" val="901832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96F41-9DAC-1DEC-C764-5CA741C3AF2A}"/>
              </a:ext>
            </a:extLst>
          </p:cNvPr>
          <p:cNvSpPr>
            <a:spLocks noGrp="1"/>
          </p:cNvSpPr>
          <p:nvPr>
            <p:ph type="ctrTitle"/>
          </p:nvPr>
        </p:nvSpPr>
        <p:spPr/>
        <p:txBody>
          <a:bodyPr>
            <a:normAutofit fontScale="90000"/>
          </a:bodyPr>
          <a:lstStyle/>
          <a:p>
            <a:r>
              <a:rPr lang="en-DK" dirty="0"/>
              <a:t>Phase 3 – Summer 2023 </a:t>
            </a:r>
            <a:br>
              <a:rPr lang="en-DK" dirty="0"/>
            </a:br>
            <a:r>
              <a:rPr lang="en-DK" dirty="0"/>
              <a:t>ChatGPT4</a:t>
            </a:r>
            <a:br>
              <a:rPr lang="en-DK" dirty="0"/>
            </a:br>
            <a:r>
              <a:rPr lang="en-DK" dirty="0"/>
              <a:t>New Era</a:t>
            </a:r>
          </a:p>
        </p:txBody>
      </p:sp>
    </p:spTree>
    <p:extLst>
      <p:ext uri="{BB962C8B-B14F-4D97-AF65-F5344CB8AC3E}">
        <p14:creationId xmlns:p14="http://schemas.microsoft.com/office/powerpoint/2010/main" val="16715444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199F4C-4A51-8927-A78F-7B188BE44868}"/>
              </a:ext>
            </a:extLst>
          </p:cNvPr>
          <p:cNvSpPr>
            <a:spLocks noGrp="1"/>
          </p:cNvSpPr>
          <p:nvPr>
            <p:ph idx="1"/>
          </p:nvPr>
        </p:nvSpPr>
        <p:spPr/>
        <p:txBody>
          <a:bodyPr/>
          <a:lstStyle/>
          <a:p>
            <a:r>
              <a:rPr lang="en-DK"/>
              <a:t>Experienced developer </a:t>
            </a:r>
            <a:r>
              <a:rPr lang="en-DK" dirty="0"/>
              <a:t>1:</a:t>
            </a:r>
          </a:p>
          <a:p>
            <a:pPr lvl="1"/>
            <a:r>
              <a:rPr lang="en-DK" dirty="0"/>
              <a:t>ChatGPT is a factor </a:t>
            </a:r>
            <a:r>
              <a:rPr lang="en-DK" i="1" dirty="0"/>
              <a:t>x</a:t>
            </a:r>
            <a:r>
              <a:rPr lang="en-DK" dirty="0"/>
              <a:t> quicker coder than me.</a:t>
            </a:r>
          </a:p>
          <a:p>
            <a:r>
              <a:rPr lang="en-DK" dirty="0"/>
              <a:t>Experienced developer 2: </a:t>
            </a:r>
          </a:p>
          <a:p>
            <a:pPr lvl="1"/>
            <a:r>
              <a:rPr lang="en-GB" dirty="0"/>
              <a:t>L</a:t>
            </a:r>
            <a:r>
              <a:rPr lang="en-DK" dirty="0"/>
              <a:t>ast year if I got $</a:t>
            </a:r>
            <a:r>
              <a:rPr lang="en-DK" i="1" dirty="0"/>
              <a:t>x</a:t>
            </a:r>
            <a:r>
              <a:rPr lang="en-DK" dirty="0"/>
              <a:t> mio for startup, I’d hire a team of devs.</a:t>
            </a:r>
          </a:p>
          <a:p>
            <a:pPr lvl="1"/>
            <a:r>
              <a:rPr lang="en-DK" dirty="0"/>
              <a:t>Now I would use ChatGPT.</a:t>
            </a:r>
          </a:p>
          <a:p>
            <a:r>
              <a:rPr lang="en-DK" dirty="0"/>
              <a:t>Prompt Engineering</a:t>
            </a:r>
          </a:p>
          <a:p>
            <a:pPr lvl="1"/>
            <a:r>
              <a:rPr lang="en-DK" dirty="0"/>
              <a:t>Lots of fuzz.</a:t>
            </a:r>
          </a:p>
          <a:p>
            <a:endParaRPr lang="en-DK" dirty="0"/>
          </a:p>
        </p:txBody>
      </p:sp>
      <p:sp>
        <p:nvSpPr>
          <p:cNvPr id="6" name="Title 1">
            <a:extLst>
              <a:ext uri="{FF2B5EF4-FFF2-40B4-BE49-F238E27FC236}">
                <a16:creationId xmlns:a16="http://schemas.microsoft.com/office/drawing/2014/main" id="{61BA578C-76D3-300F-8BAA-04A19A16BE18}"/>
              </a:ext>
            </a:extLst>
          </p:cNvPr>
          <p:cNvSpPr>
            <a:spLocks noGrp="1"/>
          </p:cNvSpPr>
          <p:nvPr>
            <p:ph type="title"/>
          </p:nvPr>
        </p:nvSpPr>
        <p:spPr>
          <a:xfrm>
            <a:off x="838200" y="365126"/>
            <a:ext cx="10515600" cy="666506"/>
          </a:xfrm>
        </p:spPr>
        <p:txBody>
          <a:bodyPr>
            <a:normAutofit fontScale="90000"/>
          </a:bodyPr>
          <a:lstStyle/>
          <a:p>
            <a:r>
              <a:rPr lang="en-DK" dirty="0"/>
              <a:t>LinkedIn rumours</a:t>
            </a:r>
          </a:p>
        </p:txBody>
      </p:sp>
    </p:spTree>
    <p:extLst>
      <p:ext uri="{BB962C8B-B14F-4D97-AF65-F5344CB8AC3E}">
        <p14:creationId xmlns:p14="http://schemas.microsoft.com/office/powerpoint/2010/main" val="2652427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199F4C-4A51-8927-A78F-7B188BE44868}"/>
              </a:ext>
            </a:extLst>
          </p:cNvPr>
          <p:cNvSpPr>
            <a:spLocks noGrp="1"/>
          </p:cNvSpPr>
          <p:nvPr>
            <p:ph idx="1"/>
          </p:nvPr>
        </p:nvSpPr>
        <p:spPr>
          <a:xfrm>
            <a:off x="838199" y="1825625"/>
            <a:ext cx="10837333" cy="4351338"/>
          </a:xfrm>
        </p:spPr>
        <p:txBody>
          <a:bodyPr>
            <a:normAutofit fontScale="62500" lnSpcReduction="20000"/>
          </a:bodyPr>
          <a:lstStyle/>
          <a:p>
            <a:pPr>
              <a:lnSpc>
                <a:spcPct val="120000"/>
              </a:lnSpc>
            </a:pPr>
            <a:r>
              <a:rPr lang="en-GB" b="1" dirty="0"/>
              <a:t>Danusha Navod Gamage: 7 Ways ChatGPT Can Help Developers.</a:t>
            </a:r>
          </a:p>
          <a:p>
            <a:pPr lvl="1">
              <a:lnSpc>
                <a:spcPct val="120000"/>
              </a:lnSpc>
            </a:pPr>
            <a:r>
              <a:rPr lang="en-GB" dirty="0"/>
              <a:t>Generate code snippets</a:t>
            </a:r>
          </a:p>
          <a:p>
            <a:pPr lvl="1">
              <a:lnSpc>
                <a:spcPct val="120000"/>
              </a:lnSpc>
            </a:pPr>
            <a:r>
              <a:rPr lang="en-GB" dirty="0"/>
              <a:t>Write test cases</a:t>
            </a:r>
          </a:p>
          <a:p>
            <a:pPr lvl="1">
              <a:lnSpc>
                <a:spcPct val="120000"/>
              </a:lnSpc>
            </a:pPr>
            <a:r>
              <a:rPr lang="en-GB" dirty="0"/>
              <a:t>Fix defects</a:t>
            </a:r>
          </a:p>
          <a:p>
            <a:pPr lvl="1">
              <a:lnSpc>
                <a:spcPct val="120000"/>
              </a:lnSpc>
            </a:pPr>
            <a:r>
              <a:rPr lang="en-GB" dirty="0"/>
              <a:t>Etc.</a:t>
            </a:r>
          </a:p>
          <a:p>
            <a:pPr>
              <a:lnSpc>
                <a:spcPct val="120000"/>
              </a:lnSpc>
            </a:pPr>
            <a:r>
              <a:rPr lang="en-GB" b="1" dirty="0"/>
              <a:t>Martin Fowler: An example of LLM prompting for programming. </a:t>
            </a:r>
          </a:p>
          <a:p>
            <a:pPr lvl="1">
              <a:lnSpc>
                <a:spcPct val="120000"/>
              </a:lnSpc>
            </a:pPr>
            <a:r>
              <a:rPr lang="en-GB" dirty="0"/>
              <a:t>Add a feature to an enterprise application</a:t>
            </a:r>
          </a:p>
          <a:p>
            <a:pPr>
              <a:lnSpc>
                <a:spcPct val="120000"/>
              </a:lnSpc>
            </a:pPr>
            <a:r>
              <a:rPr lang="en-GB" b="1" dirty="0"/>
              <a:t>Mike Loukides: Real World Programming with ChatGPT. </a:t>
            </a:r>
          </a:p>
          <a:p>
            <a:pPr lvl="1">
              <a:lnSpc>
                <a:spcPct val="120000"/>
              </a:lnSpc>
            </a:pPr>
            <a:r>
              <a:rPr lang="en-GB" dirty="0"/>
              <a:t>Same as above.</a:t>
            </a:r>
          </a:p>
          <a:p>
            <a:pPr>
              <a:lnSpc>
                <a:spcPct val="120000"/>
              </a:lnSpc>
            </a:pPr>
            <a:r>
              <a:rPr lang="en-GB" b="1" dirty="0"/>
              <a:t>David Gewirtz: How to use ChatGPT to write code.</a:t>
            </a:r>
          </a:p>
          <a:p>
            <a:pPr lvl="1">
              <a:lnSpc>
                <a:spcPct val="120000"/>
              </a:lnSpc>
            </a:pPr>
            <a:r>
              <a:rPr lang="en-GB" dirty="0"/>
              <a:t>Partial implementation of browser plugin to play tunes matching research articles.</a:t>
            </a:r>
          </a:p>
          <a:p>
            <a:pPr>
              <a:lnSpc>
                <a:spcPct val="120000"/>
              </a:lnSpc>
            </a:pPr>
            <a:r>
              <a:rPr lang="en-GB" b="1" dirty="0"/>
              <a:t>Philip Guo: Real-Real-World Programming with ChatGPT. </a:t>
            </a:r>
          </a:p>
          <a:p>
            <a:pPr lvl="1">
              <a:lnSpc>
                <a:spcPct val="120000"/>
              </a:lnSpc>
            </a:pPr>
            <a:r>
              <a:rPr lang="en-GB" dirty="0" err="1"/>
              <a:t>Wordpress</a:t>
            </a:r>
            <a:r>
              <a:rPr lang="en-GB" dirty="0"/>
              <a:t> plugin.</a:t>
            </a:r>
            <a:endParaRPr lang="en-DK" dirty="0"/>
          </a:p>
        </p:txBody>
      </p:sp>
      <p:sp>
        <p:nvSpPr>
          <p:cNvPr id="6" name="Title 1">
            <a:extLst>
              <a:ext uri="{FF2B5EF4-FFF2-40B4-BE49-F238E27FC236}">
                <a16:creationId xmlns:a16="http://schemas.microsoft.com/office/drawing/2014/main" id="{1C927CCF-8FAD-D02D-EE92-9C56CC4B770C}"/>
              </a:ext>
            </a:extLst>
          </p:cNvPr>
          <p:cNvSpPr>
            <a:spLocks noGrp="1"/>
          </p:cNvSpPr>
          <p:nvPr>
            <p:ph type="title"/>
          </p:nvPr>
        </p:nvSpPr>
        <p:spPr>
          <a:xfrm>
            <a:off x="838200" y="365126"/>
            <a:ext cx="10515600" cy="666506"/>
          </a:xfrm>
        </p:spPr>
        <p:txBody>
          <a:bodyPr>
            <a:normAutofit fontScale="90000"/>
          </a:bodyPr>
          <a:lstStyle/>
          <a:p>
            <a:r>
              <a:rPr lang="en-DK" dirty="0"/>
              <a:t>Reported experiments (selection)</a:t>
            </a:r>
          </a:p>
        </p:txBody>
      </p:sp>
    </p:spTree>
    <p:extLst>
      <p:ext uri="{BB962C8B-B14F-4D97-AF65-F5344CB8AC3E}">
        <p14:creationId xmlns:p14="http://schemas.microsoft.com/office/powerpoint/2010/main" val="1963750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DA93A3-3E06-87DD-946A-7A987161B2F1}"/>
              </a:ext>
            </a:extLst>
          </p:cNvPr>
          <p:cNvSpPr>
            <a:spLocks noGrp="1"/>
          </p:cNvSpPr>
          <p:nvPr>
            <p:ph idx="1"/>
          </p:nvPr>
        </p:nvSpPr>
        <p:spPr>
          <a:xfrm>
            <a:off x="601131" y="1825625"/>
            <a:ext cx="7253417" cy="4667250"/>
          </a:xfrm>
        </p:spPr>
        <p:txBody>
          <a:bodyPr>
            <a:normAutofit fontScale="92500" lnSpcReduction="10000"/>
          </a:bodyPr>
          <a:lstStyle/>
          <a:p>
            <a:pPr marL="0" indent="0">
              <a:buNone/>
            </a:pPr>
            <a:r>
              <a:rPr lang="en-GB" sz="1800" b="1" dirty="0">
                <a:effectLst/>
                <a:latin typeface="Calibri" panose="020F0502020204030204" pitchFamily="34" charset="0"/>
              </a:rPr>
              <a:t>Full-stack representative application:</a:t>
            </a:r>
          </a:p>
          <a:p>
            <a:pPr>
              <a:buFont typeface="Arial" panose="020B0604020202020204" pitchFamily="34" charset="0"/>
              <a:buChar char="•"/>
            </a:pPr>
            <a:r>
              <a:rPr lang="en-GB" sz="1800" dirty="0">
                <a:effectLst/>
                <a:latin typeface="Calibri" panose="020F0502020204030204" pitchFamily="34" charset="0"/>
              </a:rPr>
              <a:t>UI built with React. </a:t>
            </a:r>
            <a:endParaRPr lang="en-GB" sz="1800" dirty="0">
              <a:effectLst/>
              <a:latin typeface="SymbolMT"/>
            </a:endParaRPr>
          </a:p>
          <a:p>
            <a:pPr>
              <a:buFont typeface="Arial" panose="020B0604020202020204" pitchFamily="34" charset="0"/>
              <a:buChar char="•"/>
            </a:pPr>
            <a:r>
              <a:rPr lang="en-GB" sz="1800" dirty="0">
                <a:effectLst/>
                <a:latin typeface="Calibri" panose="020F0502020204030204" pitchFamily="34" charset="0"/>
              </a:rPr>
              <a:t>API built on Node.js. </a:t>
            </a:r>
            <a:endParaRPr lang="en-GB" sz="1800" dirty="0">
              <a:effectLst/>
              <a:latin typeface="SymbolMT"/>
            </a:endParaRPr>
          </a:p>
          <a:p>
            <a:pPr>
              <a:buFont typeface="Arial" panose="020B0604020202020204" pitchFamily="34" charset="0"/>
              <a:buChar char="•"/>
            </a:pPr>
            <a:r>
              <a:rPr lang="en-GB" sz="1800" dirty="0">
                <a:effectLst/>
                <a:latin typeface="Calibri" panose="020F0502020204030204" pitchFamily="34" charset="0"/>
              </a:rPr>
              <a:t>Data layer with Postgres database. </a:t>
            </a:r>
            <a:endParaRPr lang="en-GB" sz="1800" dirty="0">
              <a:effectLst/>
              <a:latin typeface="SymbolMT"/>
            </a:endParaRPr>
          </a:p>
          <a:p>
            <a:pPr marL="0" indent="0">
              <a:buNone/>
            </a:pPr>
            <a:endParaRPr lang="en-GB" sz="1800" dirty="0">
              <a:effectLst/>
              <a:latin typeface="SymbolMT"/>
            </a:endParaRPr>
          </a:p>
          <a:p>
            <a:pPr marL="0" indent="0">
              <a:buNone/>
            </a:pPr>
            <a:r>
              <a:rPr lang="en-GB" sz="1800" b="1" dirty="0">
                <a:latin typeface="SymbolMT"/>
              </a:rPr>
              <a:t>Approach:</a:t>
            </a:r>
          </a:p>
          <a:p>
            <a:r>
              <a:rPr lang="en-GB" sz="1800" dirty="0">
                <a:effectLst/>
                <a:latin typeface="SymbolMT"/>
              </a:rPr>
              <a:t>Standar</a:t>
            </a:r>
            <a:r>
              <a:rPr lang="en-GB" sz="1800" dirty="0">
                <a:latin typeface="SymbolMT"/>
              </a:rPr>
              <a:t>d approach with developers</a:t>
            </a:r>
          </a:p>
          <a:p>
            <a:pPr lvl="1"/>
            <a:r>
              <a:rPr lang="en-GB" sz="1400" dirty="0">
                <a:effectLst/>
                <a:latin typeface="SymbolMT"/>
              </a:rPr>
              <a:t>Sprints</a:t>
            </a:r>
          </a:p>
          <a:p>
            <a:pPr lvl="1"/>
            <a:r>
              <a:rPr lang="en-GB" sz="1400" dirty="0">
                <a:latin typeface="SymbolMT"/>
              </a:rPr>
              <a:t>Releases</a:t>
            </a:r>
          </a:p>
          <a:p>
            <a:pPr lvl="1"/>
            <a:r>
              <a:rPr lang="en-GB" sz="1400" dirty="0">
                <a:effectLst/>
                <a:latin typeface="SymbolMT"/>
              </a:rPr>
              <a:t>Environments</a:t>
            </a:r>
          </a:p>
          <a:p>
            <a:pPr lvl="1"/>
            <a:r>
              <a:rPr lang="en-GB" sz="1400" dirty="0">
                <a:effectLst/>
                <a:latin typeface="SymbolMT"/>
              </a:rPr>
              <a:t>Pull-requests</a:t>
            </a:r>
          </a:p>
          <a:p>
            <a:pPr lvl="1"/>
            <a:r>
              <a:rPr lang="en-GB" sz="1400" dirty="0">
                <a:latin typeface="SymbolMT"/>
              </a:rPr>
              <a:t>User-stories</a:t>
            </a:r>
          </a:p>
          <a:p>
            <a:pPr lvl="1"/>
            <a:r>
              <a:rPr lang="en-GB" sz="1400" dirty="0">
                <a:effectLst/>
                <a:latin typeface="SymbolMT"/>
              </a:rPr>
              <a:t>UI Specs</a:t>
            </a:r>
          </a:p>
          <a:p>
            <a:pPr lvl="1"/>
            <a:r>
              <a:rPr lang="en-GB" sz="1400" dirty="0">
                <a:effectLst/>
                <a:latin typeface="SymbolMT"/>
              </a:rPr>
              <a:t>DB and API specs</a:t>
            </a:r>
          </a:p>
          <a:p>
            <a:r>
              <a:rPr lang="en-GB" sz="1800" b="1" dirty="0">
                <a:effectLst/>
                <a:latin typeface="SymbolMT"/>
              </a:rPr>
              <a:t>Delegate user stories/specs to ChatGPT</a:t>
            </a:r>
          </a:p>
          <a:p>
            <a:r>
              <a:rPr lang="en-GB" sz="1800" b="1" dirty="0">
                <a:latin typeface="SymbolMT"/>
              </a:rPr>
              <a:t>Receive pull-requests from ChatGPT</a:t>
            </a:r>
            <a:endParaRPr lang="en-GB" sz="1800" b="1" dirty="0">
              <a:effectLst/>
              <a:latin typeface="SymbolMT"/>
            </a:endParaRPr>
          </a:p>
          <a:p>
            <a:endParaRPr lang="en-GB" sz="1800" dirty="0">
              <a:effectLst/>
              <a:latin typeface="SymbolMT"/>
            </a:endParaRPr>
          </a:p>
          <a:p>
            <a:pPr marL="0" indent="0">
              <a:buNone/>
            </a:pPr>
            <a:endParaRPr lang="en-DK" dirty="0"/>
          </a:p>
        </p:txBody>
      </p:sp>
      <p:pic>
        <p:nvPicPr>
          <p:cNvPr id="4" name="Picture 3">
            <a:extLst>
              <a:ext uri="{FF2B5EF4-FFF2-40B4-BE49-F238E27FC236}">
                <a16:creationId xmlns:a16="http://schemas.microsoft.com/office/drawing/2014/main" id="{96C833D7-2621-D999-4382-C14688C7FDCF}"/>
              </a:ext>
            </a:extLst>
          </p:cNvPr>
          <p:cNvPicPr>
            <a:picLocks noChangeAspect="1"/>
          </p:cNvPicPr>
          <p:nvPr/>
        </p:nvPicPr>
        <p:blipFill>
          <a:blip r:embed="rId2"/>
          <a:stretch>
            <a:fillRect/>
          </a:stretch>
        </p:blipFill>
        <p:spPr>
          <a:xfrm>
            <a:off x="7854548" y="1653798"/>
            <a:ext cx="4087345" cy="2236577"/>
          </a:xfrm>
          <a:prstGeom prst="rect">
            <a:avLst/>
          </a:prstGeom>
        </p:spPr>
      </p:pic>
      <p:pic>
        <p:nvPicPr>
          <p:cNvPr id="6" name="Picture 5" descr="A diagram of a software application&#10;&#10;Description automatically generated">
            <a:extLst>
              <a:ext uri="{FF2B5EF4-FFF2-40B4-BE49-F238E27FC236}">
                <a16:creationId xmlns:a16="http://schemas.microsoft.com/office/drawing/2014/main" id="{30AB0768-AB16-E35F-4C4B-3F6BFB8309A2}"/>
              </a:ext>
            </a:extLst>
          </p:cNvPr>
          <p:cNvPicPr>
            <a:picLocks noChangeAspect="1"/>
          </p:cNvPicPr>
          <p:nvPr/>
        </p:nvPicPr>
        <p:blipFill>
          <a:blip r:embed="rId3"/>
          <a:stretch>
            <a:fillRect/>
          </a:stretch>
        </p:blipFill>
        <p:spPr>
          <a:xfrm>
            <a:off x="9976880" y="2487624"/>
            <a:ext cx="1965013" cy="1716563"/>
          </a:xfrm>
          <a:prstGeom prst="rect">
            <a:avLst/>
          </a:prstGeom>
        </p:spPr>
      </p:pic>
      <p:pic>
        <p:nvPicPr>
          <p:cNvPr id="7" name="Picture 6">
            <a:extLst>
              <a:ext uri="{FF2B5EF4-FFF2-40B4-BE49-F238E27FC236}">
                <a16:creationId xmlns:a16="http://schemas.microsoft.com/office/drawing/2014/main" id="{8EF5D73F-E4E8-B11D-54B3-2C6C3FD8E8F6}"/>
              </a:ext>
            </a:extLst>
          </p:cNvPr>
          <p:cNvPicPr>
            <a:picLocks noChangeAspect="1"/>
          </p:cNvPicPr>
          <p:nvPr/>
        </p:nvPicPr>
        <p:blipFill>
          <a:blip r:embed="rId4"/>
          <a:stretch>
            <a:fillRect/>
          </a:stretch>
        </p:blipFill>
        <p:spPr>
          <a:xfrm>
            <a:off x="7391929" y="4204187"/>
            <a:ext cx="2772799" cy="1810808"/>
          </a:xfrm>
          <a:prstGeom prst="rect">
            <a:avLst/>
          </a:prstGeom>
        </p:spPr>
      </p:pic>
      <p:sp>
        <p:nvSpPr>
          <p:cNvPr id="8" name="Content Placeholder 2">
            <a:extLst>
              <a:ext uri="{FF2B5EF4-FFF2-40B4-BE49-F238E27FC236}">
                <a16:creationId xmlns:a16="http://schemas.microsoft.com/office/drawing/2014/main" id="{549E04AD-4E95-3A67-3DEE-571123740759}"/>
              </a:ext>
            </a:extLst>
          </p:cNvPr>
          <p:cNvSpPr txBox="1">
            <a:spLocks/>
          </p:cNvSpPr>
          <p:nvPr/>
        </p:nvSpPr>
        <p:spPr>
          <a:xfrm>
            <a:off x="4570150" y="1787949"/>
            <a:ext cx="3531128"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DK" sz="1700" b="1" dirty="0"/>
              <a:t>Steps:</a:t>
            </a:r>
          </a:p>
          <a:p>
            <a:pPr marL="514350" indent="-514350">
              <a:buFont typeface="+mj-lt"/>
              <a:buAutoNum type="arabicPeriod"/>
            </a:pPr>
            <a:r>
              <a:rPr lang="en-DK" sz="1500" dirty="0"/>
              <a:t>Set up the project</a:t>
            </a:r>
          </a:p>
          <a:p>
            <a:pPr marL="514350" indent="-514350">
              <a:buFont typeface="+mj-lt"/>
              <a:buAutoNum type="arabicPeriod"/>
            </a:pPr>
            <a:r>
              <a:rPr lang="en-DK" sz="1500" dirty="0"/>
              <a:t>Create the data model</a:t>
            </a:r>
          </a:p>
          <a:p>
            <a:pPr marL="514350" indent="-514350">
              <a:buFont typeface="+mj-lt"/>
              <a:buAutoNum type="arabicPeriod"/>
            </a:pPr>
            <a:r>
              <a:rPr lang="en-DK" sz="1500" dirty="0"/>
              <a:t>Create the API</a:t>
            </a:r>
          </a:p>
          <a:p>
            <a:pPr marL="514350" indent="-514350">
              <a:buFont typeface="+mj-lt"/>
              <a:buAutoNum type="arabicPeriod"/>
            </a:pPr>
            <a:r>
              <a:rPr lang="en-DK" sz="1500" dirty="0"/>
              <a:t>Create the UI</a:t>
            </a:r>
          </a:p>
          <a:p>
            <a:pPr marL="514350" indent="-514350">
              <a:buFont typeface="+mj-lt"/>
              <a:buAutoNum type="arabicPeriod"/>
            </a:pPr>
            <a:r>
              <a:rPr lang="en-DK" sz="1500" dirty="0"/>
              <a:t>Create the styling</a:t>
            </a:r>
          </a:p>
          <a:p>
            <a:pPr marL="514350" indent="-514350">
              <a:buFont typeface="+mj-lt"/>
              <a:buAutoNum type="arabicPeriod"/>
            </a:pPr>
            <a:r>
              <a:rPr lang="en-DK" sz="1500" dirty="0"/>
              <a:t>Create the tests</a:t>
            </a:r>
          </a:p>
          <a:p>
            <a:pPr marL="514350" indent="-514350">
              <a:buFont typeface="+mj-lt"/>
              <a:buAutoNum type="arabicPeriod"/>
            </a:pPr>
            <a:r>
              <a:rPr lang="en-DK" sz="1500" dirty="0"/>
              <a:t>Refactor common parts</a:t>
            </a:r>
          </a:p>
          <a:p>
            <a:pPr marL="514350" indent="-514350">
              <a:buFont typeface="+mj-lt"/>
              <a:buAutoNum type="arabicPeriod"/>
            </a:pPr>
            <a:r>
              <a:rPr lang="en-DK" sz="1500" dirty="0"/>
              <a:t>Mature the application</a:t>
            </a:r>
          </a:p>
          <a:p>
            <a:pPr marL="514350" indent="-514350">
              <a:buFont typeface="+mj-lt"/>
              <a:buAutoNum type="arabicPeriod"/>
            </a:pPr>
            <a:r>
              <a:rPr lang="en-DK" sz="1500" dirty="0"/>
              <a:t>Set up environments+pipelines</a:t>
            </a:r>
          </a:p>
          <a:p>
            <a:pPr marL="514350" indent="-514350">
              <a:buFont typeface="+mj-lt"/>
              <a:buAutoNum type="arabicPeriod"/>
            </a:pPr>
            <a:r>
              <a:rPr lang="en-DK" sz="1500" dirty="0"/>
              <a:t>Scale with formalism </a:t>
            </a:r>
          </a:p>
          <a:p>
            <a:pPr marL="514350" indent="-514350">
              <a:buFont typeface="+mj-lt"/>
              <a:buAutoNum type="arabicPeriod"/>
            </a:pPr>
            <a:r>
              <a:rPr lang="en-DK" sz="1500" dirty="0"/>
              <a:t>Scale with developers</a:t>
            </a:r>
          </a:p>
        </p:txBody>
      </p:sp>
      <p:pic>
        <p:nvPicPr>
          <p:cNvPr id="5" name="Picture 4">
            <a:extLst>
              <a:ext uri="{FF2B5EF4-FFF2-40B4-BE49-F238E27FC236}">
                <a16:creationId xmlns:a16="http://schemas.microsoft.com/office/drawing/2014/main" id="{02F74F7B-A6A4-ED26-8342-E24AFEB91F74}"/>
              </a:ext>
            </a:extLst>
          </p:cNvPr>
          <p:cNvPicPr>
            <a:picLocks noChangeAspect="1"/>
          </p:cNvPicPr>
          <p:nvPr/>
        </p:nvPicPr>
        <p:blipFill>
          <a:blip r:embed="rId5"/>
          <a:stretch>
            <a:fillRect/>
          </a:stretch>
        </p:blipFill>
        <p:spPr>
          <a:xfrm>
            <a:off x="10307958" y="4433118"/>
            <a:ext cx="1230198" cy="1352945"/>
          </a:xfrm>
          <a:prstGeom prst="rect">
            <a:avLst/>
          </a:prstGeom>
        </p:spPr>
      </p:pic>
      <p:sp>
        <p:nvSpPr>
          <p:cNvPr id="10" name="TextBox 9">
            <a:extLst>
              <a:ext uri="{FF2B5EF4-FFF2-40B4-BE49-F238E27FC236}">
                <a16:creationId xmlns:a16="http://schemas.microsoft.com/office/drawing/2014/main" id="{3C612BD5-E086-BD16-6334-C63B54D44462}"/>
              </a:ext>
            </a:extLst>
          </p:cNvPr>
          <p:cNvSpPr txBox="1"/>
          <p:nvPr/>
        </p:nvSpPr>
        <p:spPr>
          <a:xfrm>
            <a:off x="8101278" y="1158338"/>
            <a:ext cx="3383280" cy="338554"/>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1</a:t>
            </a:r>
            <a:r>
              <a:rPr lang="en-GB" sz="800" dirty="0">
                <a:effectLst/>
                <a:highlight>
                  <a:srgbClr val="FFFF00"/>
                </a:highlight>
                <a:latin typeface="Calibri" panose="020F0502020204030204" pitchFamily="34" charset="0"/>
              </a:rPr>
              <a:t>: ChatGPT can provide tutorials on how to accomplish tasks that are tailored to your specific application, making them very easy and fast to use. </a:t>
            </a:r>
            <a:endParaRPr lang="en-GB" sz="800" dirty="0">
              <a:highlight>
                <a:srgbClr val="FFFF00"/>
              </a:highlight>
            </a:endParaRPr>
          </a:p>
        </p:txBody>
      </p:sp>
      <p:sp>
        <p:nvSpPr>
          <p:cNvPr id="14" name="TextBox 13">
            <a:extLst>
              <a:ext uri="{FF2B5EF4-FFF2-40B4-BE49-F238E27FC236}">
                <a16:creationId xmlns:a16="http://schemas.microsoft.com/office/drawing/2014/main" id="{F97406D8-CE15-7BC5-2628-57FE0EEFAFA0}"/>
              </a:ext>
            </a:extLst>
          </p:cNvPr>
          <p:cNvSpPr txBox="1"/>
          <p:nvPr/>
        </p:nvSpPr>
        <p:spPr>
          <a:xfrm>
            <a:off x="1578338" y="3341248"/>
            <a:ext cx="3057272" cy="461665"/>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3</a:t>
            </a:r>
            <a:r>
              <a:rPr lang="en-GB" sz="800" dirty="0">
                <a:effectLst/>
                <a:highlight>
                  <a:srgbClr val="FFFF00"/>
                </a:highlight>
                <a:latin typeface="Calibri" panose="020F0502020204030204" pitchFamily="34" charset="0"/>
              </a:rPr>
              <a:t>: Split the development into sprints and user stories, like you would with a team of developers. Then </a:t>
            </a:r>
            <a:r>
              <a:rPr lang="en-GB" sz="800" dirty="0">
                <a:highlight>
                  <a:srgbClr val="FFFF00"/>
                </a:highlight>
              </a:rPr>
              <a:t> </a:t>
            </a:r>
            <a:r>
              <a:rPr lang="en-GB" sz="800" dirty="0">
                <a:effectLst/>
                <a:highlight>
                  <a:srgbClr val="FFFF00"/>
                </a:highlight>
                <a:latin typeface="Calibri" panose="020F0502020204030204" pitchFamily="34" charset="0"/>
              </a:rPr>
              <a:t>proceed sprint by sprint, user story by user story, for the same reasons as you normally do. </a:t>
            </a:r>
            <a:endParaRPr lang="en-GB" sz="800" dirty="0">
              <a:highlight>
                <a:srgbClr val="FFFF00"/>
              </a:highlight>
            </a:endParaRPr>
          </a:p>
        </p:txBody>
      </p:sp>
      <p:sp>
        <p:nvSpPr>
          <p:cNvPr id="17" name="Title 1">
            <a:extLst>
              <a:ext uri="{FF2B5EF4-FFF2-40B4-BE49-F238E27FC236}">
                <a16:creationId xmlns:a16="http://schemas.microsoft.com/office/drawing/2014/main" id="{1DDA647F-23B3-504D-E8D0-55156896204F}"/>
              </a:ext>
            </a:extLst>
          </p:cNvPr>
          <p:cNvSpPr>
            <a:spLocks noGrp="1"/>
          </p:cNvSpPr>
          <p:nvPr>
            <p:ph type="title"/>
          </p:nvPr>
        </p:nvSpPr>
        <p:spPr>
          <a:xfrm>
            <a:off x="838200" y="365126"/>
            <a:ext cx="10515600" cy="666506"/>
          </a:xfrm>
        </p:spPr>
        <p:txBody>
          <a:bodyPr>
            <a:normAutofit fontScale="90000"/>
          </a:bodyPr>
          <a:lstStyle/>
          <a:p>
            <a:r>
              <a:rPr lang="en-DK" dirty="0"/>
              <a:t>Scaling Real-world application development</a:t>
            </a:r>
          </a:p>
        </p:txBody>
      </p:sp>
      <p:sp>
        <p:nvSpPr>
          <p:cNvPr id="19" name="TextBox 18">
            <a:extLst>
              <a:ext uri="{FF2B5EF4-FFF2-40B4-BE49-F238E27FC236}">
                <a16:creationId xmlns:a16="http://schemas.microsoft.com/office/drawing/2014/main" id="{2297FBBA-6033-6425-D726-AA7B01CC5EE8}"/>
              </a:ext>
            </a:extLst>
          </p:cNvPr>
          <p:cNvSpPr txBox="1"/>
          <p:nvPr/>
        </p:nvSpPr>
        <p:spPr>
          <a:xfrm>
            <a:off x="4570150" y="5963487"/>
            <a:ext cx="3276071" cy="338554"/>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5</a:t>
            </a:r>
            <a:r>
              <a:rPr lang="en-GB" sz="800" dirty="0">
                <a:effectLst/>
                <a:highlight>
                  <a:srgbClr val="FFFF00"/>
                </a:highlight>
                <a:latin typeface="Calibri" panose="020F0502020204030204" pitchFamily="34" charset="0"/>
              </a:rPr>
              <a:t>: Except for mock-ups, UI experimentation and hobby projects, most sprints should start by implementing the data model of the feature. </a:t>
            </a:r>
            <a:endParaRPr lang="en-GB" sz="800" dirty="0">
              <a:highlight>
                <a:srgbClr val="FFFF00"/>
              </a:highlight>
            </a:endParaRPr>
          </a:p>
        </p:txBody>
      </p:sp>
    </p:spTree>
    <p:extLst>
      <p:ext uri="{BB962C8B-B14F-4D97-AF65-F5344CB8AC3E}">
        <p14:creationId xmlns:p14="http://schemas.microsoft.com/office/powerpoint/2010/main" val="1836104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5292B9-FEB0-1895-06A5-9AA6876FAF6D}"/>
              </a:ext>
            </a:extLst>
          </p:cNvPr>
          <p:cNvSpPr>
            <a:spLocks noGrp="1"/>
          </p:cNvSpPr>
          <p:nvPr>
            <p:ph idx="1"/>
          </p:nvPr>
        </p:nvSpPr>
        <p:spPr/>
        <p:txBody>
          <a:bodyPr/>
          <a:lstStyle/>
          <a:p>
            <a:r>
              <a:rPr lang="en-DK" dirty="0"/>
              <a:t>Install node</a:t>
            </a:r>
          </a:p>
          <a:p>
            <a:r>
              <a:rPr lang="en-DK" dirty="0"/>
              <a:t>Install IDE</a:t>
            </a:r>
          </a:p>
          <a:p>
            <a:r>
              <a:rPr lang="en-GB" dirty="0" err="1">
                <a:effectLst/>
              </a:rPr>
              <a:t>npx</a:t>
            </a:r>
            <a:r>
              <a:rPr lang="en-GB" dirty="0">
                <a:effectLst/>
              </a:rPr>
              <a:t> create-react-app </a:t>
            </a:r>
          </a:p>
          <a:p>
            <a:pPr lvl="1"/>
            <a:r>
              <a:rPr lang="en-GB" dirty="0">
                <a:effectLst/>
              </a:rPr>
              <a:t>Projec</a:t>
            </a:r>
            <a:r>
              <a:rPr lang="en-GB" dirty="0"/>
              <a:t>t</a:t>
            </a:r>
          </a:p>
          <a:p>
            <a:pPr lvl="1"/>
            <a:r>
              <a:rPr lang="en-GB" dirty="0">
                <a:effectLst/>
              </a:rPr>
              <a:t>File structure</a:t>
            </a:r>
          </a:p>
          <a:p>
            <a:pPr lvl="1"/>
            <a:r>
              <a:rPr lang="en-GB" dirty="0"/>
              <a:t>Skeleton</a:t>
            </a:r>
            <a:endParaRPr lang="en-GB" dirty="0">
              <a:effectLst/>
            </a:endParaRPr>
          </a:p>
          <a:p>
            <a:r>
              <a:rPr lang="en-DK" dirty="0"/>
              <a:t>Run the sample application</a:t>
            </a:r>
          </a:p>
          <a:p>
            <a:pPr marL="0" indent="0">
              <a:buNone/>
            </a:pPr>
            <a:endParaRPr lang="en-DK" dirty="0"/>
          </a:p>
        </p:txBody>
      </p:sp>
      <p:sp>
        <p:nvSpPr>
          <p:cNvPr id="4" name="TextBox 3">
            <a:extLst>
              <a:ext uri="{FF2B5EF4-FFF2-40B4-BE49-F238E27FC236}">
                <a16:creationId xmlns:a16="http://schemas.microsoft.com/office/drawing/2014/main" id="{AE37A70B-145B-8D76-087E-2627F1F560BB}"/>
              </a:ext>
            </a:extLst>
          </p:cNvPr>
          <p:cNvSpPr txBox="1"/>
          <p:nvPr/>
        </p:nvSpPr>
        <p:spPr>
          <a:xfrm>
            <a:off x="2768414" y="2347341"/>
            <a:ext cx="3327586" cy="461665"/>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2</a:t>
            </a:r>
            <a:r>
              <a:rPr lang="en-GB" sz="800" dirty="0">
                <a:effectLst/>
                <a:highlight>
                  <a:srgbClr val="FFFF00"/>
                </a:highlight>
                <a:latin typeface="Calibri" panose="020F0502020204030204" pitchFamily="34" charset="0"/>
              </a:rPr>
              <a:t>: Spend the time needed to set up the local development environment to efficiently support the iterations with ChatGPT. It does not matter if this take a bit more time than ideal since it will be a one-time cost. </a:t>
            </a:r>
            <a:endParaRPr lang="en-GB" sz="800" dirty="0">
              <a:highlight>
                <a:srgbClr val="FFFF00"/>
              </a:highlight>
            </a:endParaRPr>
          </a:p>
        </p:txBody>
      </p:sp>
      <p:sp>
        <p:nvSpPr>
          <p:cNvPr id="7" name="Title 1">
            <a:extLst>
              <a:ext uri="{FF2B5EF4-FFF2-40B4-BE49-F238E27FC236}">
                <a16:creationId xmlns:a16="http://schemas.microsoft.com/office/drawing/2014/main" id="{ADFFD5DF-45D1-FA95-3BB0-0F1C7D73EA3C}"/>
              </a:ext>
            </a:extLst>
          </p:cNvPr>
          <p:cNvSpPr>
            <a:spLocks noGrp="1"/>
          </p:cNvSpPr>
          <p:nvPr>
            <p:ph type="title"/>
          </p:nvPr>
        </p:nvSpPr>
        <p:spPr>
          <a:xfrm>
            <a:off x="838200" y="365126"/>
            <a:ext cx="10515600" cy="666506"/>
          </a:xfrm>
        </p:spPr>
        <p:txBody>
          <a:bodyPr>
            <a:normAutofit fontScale="90000"/>
          </a:bodyPr>
          <a:lstStyle/>
          <a:p>
            <a:r>
              <a:rPr lang="en-DK" dirty="0"/>
              <a:t>Dialogues – Set up project</a:t>
            </a:r>
          </a:p>
        </p:txBody>
      </p:sp>
    </p:spTree>
    <p:extLst>
      <p:ext uri="{BB962C8B-B14F-4D97-AF65-F5344CB8AC3E}">
        <p14:creationId xmlns:p14="http://schemas.microsoft.com/office/powerpoint/2010/main" val="3976822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descr="page5image26028400">
            <a:extLst>
              <a:ext uri="{FF2B5EF4-FFF2-40B4-BE49-F238E27FC236}">
                <a16:creationId xmlns:a16="http://schemas.microsoft.com/office/drawing/2014/main" id="{9E4E2993-F920-3221-DCE0-07361D0D55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142" y="1122681"/>
            <a:ext cx="3664566" cy="178722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5image26018416">
            <a:extLst>
              <a:ext uri="{FF2B5EF4-FFF2-40B4-BE49-F238E27FC236}">
                <a16:creationId xmlns:a16="http://schemas.microsoft.com/office/drawing/2014/main" id="{99BD456D-2377-74B0-2645-28642C9023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8888" y="1122681"/>
            <a:ext cx="4704816" cy="161782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5" descr="page6image26205296">
            <a:extLst>
              <a:ext uri="{FF2B5EF4-FFF2-40B4-BE49-F238E27FC236}">
                <a16:creationId xmlns:a16="http://schemas.microsoft.com/office/drawing/2014/main" id="{558EE558-D04D-CD19-E1D4-ECA57C12C9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761871"/>
            <a:ext cx="3168286" cy="390841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 descr="page6image26201968">
            <a:extLst>
              <a:ext uri="{FF2B5EF4-FFF2-40B4-BE49-F238E27FC236}">
                <a16:creationId xmlns:a16="http://schemas.microsoft.com/office/drawing/2014/main" id="{2BA94A03-DCF7-78B1-D2B4-32D032F55B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0303" y="2770687"/>
            <a:ext cx="3125573" cy="39791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age6image26200720">
            <a:extLst>
              <a:ext uri="{FF2B5EF4-FFF2-40B4-BE49-F238E27FC236}">
                <a16:creationId xmlns:a16="http://schemas.microsoft.com/office/drawing/2014/main" id="{AF6ABBC6-0CF3-785E-F95B-25D1AE9B44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42272" y="2830575"/>
            <a:ext cx="3865359" cy="319312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BA660525-8769-8732-E464-29E48008B3DF}"/>
              </a:ext>
            </a:extLst>
          </p:cNvPr>
          <p:cNvSpPr>
            <a:spLocks noGrp="1"/>
          </p:cNvSpPr>
          <p:nvPr>
            <p:ph type="title"/>
          </p:nvPr>
        </p:nvSpPr>
        <p:spPr>
          <a:xfrm>
            <a:off x="838200" y="365126"/>
            <a:ext cx="10515600" cy="666506"/>
          </a:xfrm>
        </p:spPr>
        <p:txBody>
          <a:bodyPr>
            <a:normAutofit fontScale="90000"/>
          </a:bodyPr>
          <a:lstStyle/>
          <a:p>
            <a:r>
              <a:rPr lang="en-DK" dirty="0"/>
              <a:t>D</a:t>
            </a:r>
            <a:r>
              <a:rPr lang="en-GB" dirty="0" err="1"/>
              <a:t>i</a:t>
            </a:r>
            <a:r>
              <a:rPr lang="en-DK" dirty="0"/>
              <a:t>alogues – First part of UI</a:t>
            </a:r>
          </a:p>
        </p:txBody>
      </p:sp>
      <p:sp>
        <p:nvSpPr>
          <p:cNvPr id="10" name="TextBox 9">
            <a:extLst>
              <a:ext uri="{FF2B5EF4-FFF2-40B4-BE49-F238E27FC236}">
                <a16:creationId xmlns:a16="http://schemas.microsoft.com/office/drawing/2014/main" id="{BE33FEDD-23BB-F04C-4B0E-14396AB6408D}"/>
              </a:ext>
            </a:extLst>
          </p:cNvPr>
          <p:cNvSpPr txBox="1"/>
          <p:nvPr/>
        </p:nvSpPr>
        <p:spPr>
          <a:xfrm>
            <a:off x="8108277" y="3011"/>
            <a:ext cx="3352800" cy="707886"/>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4</a:t>
            </a:r>
            <a:r>
              <a:rPr lang="en-GB" sz="800" dirty="0">
                <a:effectLst/>
                <a:highlight>
                  <a:srgbClr val="FFFF00"/>
                </a:highlight>
                <a:latin typeface="Calibri" panose="020F0502020204030204" pitchFamily="34" charset="0"/>
              </a:rPr>
              <a:t>: In Sprint 1, establish the fundamental architecture of the application, for instance a UI layer, an API layer, and the DB layer developed well enough to cover a small feature. The fundamental architecture should not only align to functional and non-functional requirements, but also to the team size and team experience. </a:t>
            </a:r>
            <a:endParaRPr lang="en-GB" sz="800" dirty="0">
              <a:highlight>
                <a:srgbClr val="FFFF00"/>
              </a:highlight>
            </a:endParaRPr>
          </a:p>
        </p:txBody>
      </p:sp>
      <p:sp>
        <p:nvSpPr>
          <p:cNvPr id="12" name="TextBox 11">
            <a:extLst>
              <a:ext uri="{FF2B5EF4-FFF2-40B4-BE49-F238E27FC236}">
                <a16:creationId xmlns:a16="http://schemas.microsoft.com/office/drawing/2014/main" id="{2233D59C-A706-139F-6E57-ABD3E6608F42}"/>
              </a:ext>
            </a:extLst>
          </p:cNvPr>
          <p:cNvSpPr txBox="1"/>
          <p:nvPr/>
        </p:nvSpPr>
        <p:spPr>
          <a:xfrm>
            <a:off x="7642272" y="6075505"/>
            <a:ext cx="3818805" cy="461665"/>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6: </a:t>
            </a:r>
            <a:r>
              <a:rPr lang="en-GB" sz="800" dirty="0">
                <a:effectLst/>
                <a:highlight>
                  <a:srgbClr val="FFFF00"/>
                </a:highlight>
                <a:latin typeface="Calibri" panose="020F0502020204030204" pitchFamily="34" charset="0"/>
              </a:rPr>
              <a:t>ChatGPT’s answers should be evaluated like they come from another (sometimes less experienced) person, rather than from a flawless machine. The human developer who integrates ChatGPT’s responses into the application remains liable. </a:t>
            </a:r>
            <a:endParaRPr lang="en-GB" sz="800" dirty="0">
              <a:highlight>
                <a:srgbClr val="FFFF00"/>
              </a:highlight>
            </a:endParaRPr>
          </a:p>
        </p:txBody>
      </p:sp>
      <p:sp>
        <p:nvSpPr>
          <p:cNvPr id="14" name="TextBox 13">
            <a:extLst>
              <a:ext uri="{FF2B5EF4-FFF2-40B4-BE49-F238E27FC236}">
                <a16:creationId xmlns:a16="http://schemas.microsoft.com/office/drawing/2014/main" id="{848618DA-88DF-ABDF-FE46-853EF29C6BA2}"/>
              </a:ext>
            </a:extLst>
          </p:cNvPr>
          <p:cNvSpPr txBox="1"/>
          <p:nvPr/>
        </p:nvSpPr>
        <p:spPr>
          <a:xfrm>
            <a:off x="8108277" y="722848"/>
            <a:ext cx="3313471" cy="338554"/>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8</a:t>
            </a:r>
            <a:r>
              <a:rPr lang="en-GB" sz="800" dirty="0">
                <a:effectLst/>
                <a:highlight>
                  <a:srgbClr val="FFFF00"/>
                </a:highlight>
                <a:latin typeface="Calibri" panose="020F0502020204030204" pitchFamily="34" charset="0"/>
              </a:rPr>
              <a:t>: When working with ChatGPT on User Interface, ask first for a simple version. Then add remaining controls one by one or in small groups. </a:t>
            </a:r>
            <a:endParaRPr lang="en-GB" sz="800" dirty="0">
              <a:highlight>
                <a:srgbClr val="FFFF00"/>
              </a:highlight>
            </a:endParaRPr>
          </a:p>
        </p:txBody>
      </p:sp>
      <p:sp>
        <p:nvSpPr>
          <p:cNvPr id="16" name="TextBox 15">
            <a:extLst>
              <a:ext uri="{FF2B5EF4-FFF2-40B4-BE49-F238E27FC236}">
                <a16:creationId xmlns:a16="http://schemas.microsoft.com/office/drawing/2014/main" id="{D0BDFF49-A760-3799-9E6C-B15EADC34F6D}"/>
              </a:ext>
            </a:extLst>
          </p:cNvPr>
          <p:cNvSpPr txBox="1"/>
          <p:nvPr/>
        </p:nvSpPr>
        <p:spPr>
          <a:xfrm>
            <a:off x="7642271" y="6492874"/>
            <a:ext cx="4005201" cy="338554"/>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10</a:t>
            </a:r>
            <a:r>
              <a:rPr lang="en-GB" sz="800" dirty="0">
                <a:effectLst/>
                <a:highlight>
                  <a:srgbClr val="FFFF00"/>
                </a:highlight>
                <a:latin typeface="Calibri" panose="020F0502020204030204" pitchFamily="34" charset="0"/>
              </a:rPr>
              <a:t>: When starting the interaction with ChatGPT, have a dummy application working. </a:t>
            </a:r>
            <a:endParaRPr lang="en-GB" sz="800" dirty="0">
              <a:highlight>
                <a:srgbClr val="FFFF00"/>
              </a:highlight>
            </a:endParaRPr>
          </a:p>
        </p:txBody>
      </p:sp>
    </p:spTree>
    <p:extLst>
      <p:ext uri="{BB962C8B-B14F-4D97-AF65-F5344CB8AC3E}">
        <p14:creationId xmlns:p14="http://schemas.microsoft.com/office/powerpoint/2010/main" val="1121496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FA90-F044-2803-9E6C-533250E69A65}"/>
              </a:ext>
            </a:extLst>
          </p:cNvPr>
          <p:cNvSpPr>
            <a:spLocks noGrp="1"/>
          </p:cNvSpPr>
          <p:nvPr>
            <p:ph type="title"/>
          </p:nvPr>
        </p:nvSpPr>
        <p:spPr>
          <a:xfrm>
            <a:off x="838200" y="365126"/>
            <a:ext cx="10515600" cy="666506"/>
          </a:xfrm>
        </p:spPr>
        <p:txBody>
          <a:bodyPr>
            <a:normAutofit fontScale="90000"/>
          </a:bodyPr>
          <a:lstStyle/>
          <a:p>
            <a:r>
              <a:rPr lang="en-DK" dirty="0"/>
              <a:t>ChatGPT then </a:t>
            </a:r>
            <a:r>
              <a:rPr lang="en-DK"/>
              <a:t>and now</a:t>
            </a:r>
            <a:endParaRPr lang="en-DK" dirty="0"/>
          </a:p>
        </p:txBody>
      </p:sp>
      <p:sp>
        <p:nvSpPr>
          <p:cNvPr id="3" name="Content Placeholder 2">
            <a:extLst>
              <a:ext uri="{FF2B5EF4-FFF2-40B4-BE49-F238E27FC236}">
                <a16:creationId xmlns:a16="http://schemas.microsoft.com/office/drawing/2014/main" id="{0E156F99-948B-62A3-CE63-9C6CA75DCBE2}"/>
              </a:ext>
            </a:extLst>
          </p:cNvPr>
          <p:cNvSpPr>
            <a:spLocks noGrp="1"/>
          </p:cNvSpPr>
          <p:nvPr>
            <p:ph idx="1"/>
          </p:nvPr>
        </p:nvSpPr>
        <p:spPr/>
        <p:txBody>
          <a:bodyPr>
            <a:normAutofit fontScale="70000" lnSpcReduction="20000"/>
          </a:bodyPr>
          <a:lstStyle/>
          <a:p>
            <a:r>
              <a:rPr lang="en-DK" b="1" dirty="0"/>
              <a:t>Phase 1: Late November 2022, ChatGPT3.5 – Beginnings </a:t>
            </a:r>
          </a:p>
          <a:p>
            <a:pPr lvl="1"/>
            <a:r>
              <a:rPr lang="en-DK" dirty="0"/>
              <a:t>Is 2023 a prime?</a:t>
            </a:r>
          </a:p>
          <a:p>
            <a:pPr lvl="1"/>
            <a:r>
              <a:rPr lang="en-DK" dirty="0"/>
              <a:t>1s and 1s give 2s</a:t>
            </a:r>
          </a:p>
          <a:p>
            <a:pPr lvl="1"/>
            <a:r>
              <a:rPr lang="en-DK" dirty="0"/>
              <a:t>ChatGPT is Santa Claus</a:t>
            </a:r>
          </a:p>
          <a:p>
            <a:pPr lvl="1"/>
            <a:r>
              <a:rPr lang="en-DK" dirty="0"/>
              <a:t>Coding with ChatGPT</a:t>
            </a:r>
            <a:br>
              <a:rPr lang="en-DK" dirty="0"/>
            </a:br>
            <a:endParaRPr lang="en-DK" dirty="0"/>
          </a:p>
          <a:p>
            <a:r>
              <a:rPr lang="en-DK" b="1" dirty="0"/>
              <a:t>Phase 2: Late March 2023, ChatGPT4 - Transition</a:t>
            </a:r>
          </a:p>
          <a:p>
            <a:pPr lvl="1"/>
            <a:r>
              <a:rPr lang="en-DK" dirty="0"/>
              <a:t>Plugins</a:t>
            </a:r>
          </a:p>
          <a:p>
            <a:pPr lvl="1"/>
            <a:r>
              <a:rPr lang="en-DK" dirty="0"/>
              <a:t>Open the pod bay doors, HAL</a:t>
            </a:r>
          </a:p>
          <a:p>
            <a:pPr lvl="1"/>
            <a:r>
              <a:rPr lang="en-DK" dirty="0"/>
              <a:t>Open AI API</a:t>
            </a:r>
            <a:br>
              <a:rPr lang="en-DK" dirty="0"/>
            </a:br>
            <a:endParaRPr lang="en-DK" dirty="0"/>
          </a:p>
          <a:p>
            <a:r>
              <a:rPr lang="en-DK" b="1" dirty="0"/>
              <a:t>Phase 3: Summer 2023 - New era</a:t>
            </a:r>
            <a:endParaRPr lang="en-DK" dirty="0"/>
          </a:p>
          <a:p>
            <a:pPr lvl="1"/>
            <a:r>
              <a:rPr lang="en-DK" dirty="0"/>
              <a:t>LinkedIn rumours</a:t>
            </a:r>
          </a:p>
          <a:p>
            <a:pPr lvl="1"/>
            <a:r>
              <a:rPr lang="en-DK" dirty="0"/>
              <a:t>Reported experiments</a:t>
            </a:r>
          </a:p>
          <a:p>
            <a:pPr lvl="1"/>
            <a:r>
              <a:rPr lang="en-DK" dirty="0"/>
              <a:t>Scaling real-world application development</a:t>
            </a:r>
          </a:p>
          <a:p>
            <a:pPr lvl="1"/>
            <a:r>
              <a:rPr lang="en-DK" dirty="0"/>
              <a:t>The dialogues</a:t>
            </a:r>
          </a:p>
          <a:p>
            <a:pPr lvl="1"/>
            <a:r>
              <a:rPr lang="en-DK" dirty="0"/>
              <a:t>Is ChatGPT just another tool?</a:t>
            </a:r>
          </a:p>
        </p:txBody>
      </p:sp>
    </p:spTree>
    <p:extLst>
      <p:ext uri="{BB962C8B-B14F-4D97-AF65-F5344CB8AC3E}">
        <p14:creationId xmlns:p14="http://schemas.microsoft.com/office/powerpoint/2010/main" val="2871509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1" descr="page6image26200304">
            <a:extLst>
              <a:ext uri="{FF2B5EF4-FFF2-40B4-BE49-F238E27FC236}">
                <a16:creationId xmlns:a16="http://schemas.microsoft.com/office/drawing/2014/main" id="{9EDEB48C-C679-B655-A398-0799B6B308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578" y="1031632"/>
            <a:ext cx="4703824" cy="80020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age6image26201344">
            <a:extLst>
              <a:ext uri="{FF2B5EF4-FFF2-40B4-BE49-F238E27FC236}">
                <a16:creationId xmlns:a16="http://schemas.microsoft.com/office/drawing/2014/main" id="{568C54A4-4930-458B-C5CA-2BF700B426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639" y="1831839"/>
            <a:ext cx="3832762" cy="1712872"/>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page6image26202384">
            <a:extLst>
              <a:ext uri="{FF2B5EF4-FFF2-40B4-BE49-F238E27FC236}">
                <a16:creationId xmlns:a16="http://schemas.microsoft.com/office/drawing/2014/main" id="{DB3B9962-8A98-DC14-FC08-3F96B7F54C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9115" y="1787224"/>
            <a:ext cx="4500977" cy="100931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descr="page7image37896400">
            <a:extLst>
              <a:ext uri="{FF2B5EF4-FFF2-40B4-BE49-F238E27FC236}">
                <a16:creationId xmlns:a16="http://schemas.microsoft.com/office/drawing/2014/main" id="{E9CE09C9-CD83-2AD4-671E-FF83041717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3562648"/>
            <a:ext cx="3335215" cy="329535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7image37898688">
            <a:extLst>
              <a:ext uri="{FF2B5EF4-FFF2-40B4-BE49-F238E27FC236}">
                <a16:creationId xmlns:a16="http://schemas.microsoft.com/office/drawing/2014/main" id="{46FF06EC-1F70-00EE-9AB8-4125AB4B7B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09115" y="2962287"/>
            <a:ext cx="4500976" cy="400427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7C74CE2-2B86-E70F-CA29-07B71D8CDF09}"/>
              </a:ext>
            </a:extLst>
          </p:cNvPr>
          <p:cNvSpPr>
            <a:spLocks noGrp="1"/>
          </p:cNvSpPr>
          <p:nvPr>
            <p:ph type="title"/>
          </p:nvPr>
        </p:nvSpPr>
        <p:spPr>
          <a:xfrm>
            <a:off x="838200" y="365126"/>
            <a:ext cx="10515600" cy="666506"/>
          </a:xfrm>
        </p:spPr>
        <p:txBody>
          <a:bodyPr>
            <a:normAutofit fontScale="90000"/>
          </a:bodyPr>
          <a:lstStyle/>
          <a:p>
            <a:r>
              <a:rPr lang="en-DK" dirty="0"/>
              <a:t>Dialogues – Todo done checkmark</a:t>
            </a:r>
          </a:p>
        </p:txBody>
      </p:sp>
      <p:sp>
        <p:nvSpPr>
          <p:cNvPr id="7" name="TextBox 6">
            <a:extLst>
              <a:ext uri="{FF2B5EF4-FFF2-40B4-BE49-F238E27FC236}">
                <a16:creationId xmlns:a16="http://schemas.microsoft.com/office/drawing/2014/main" id="{7E39ECDB-29A7-23F3-DCE9-65AD364D38EB}"/>
              </a:ext>
            </a:extLst>
          </p:cNvPr>
          <p:cNvSpPr txBox="1"/>
          <p:nvPr/>
        </p:nvSpPr>
        <p:spPr>
          <a:xfrm>
            <a:off x="7509574" y="1301706"/>
            <a:ext cx="2900517" cy="215444"/>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9</a:t>
            </a:r>
            <a:r>
              <a:rPr lang="en-GB" sz="800" dirty="0">
                <a:effectLst/>
                <a:highlight>
                  <a:srgbClr val="FFFF00"/>
                </a:highlight>
                <a:latin typeface="Calibri" panose="020F0502020204030204" pitchFamily="34" charset="0"/>
              </a:rPr>
              <a:t>: Ask for full contents of files. It speeds up the process. </a:t>
            </a:r>
            <a:endParaRPr lang="en-GB" sz="800" dirty="0">
              <a:highlight>
                <a:srgbClr val="FFFF00"/>
              </a:highlight>
            </a:endParaRPr>
          </a:p>
        </p:txBody>
      </p:sp>
    </p:spTree>
    <p:extLst>
      <p:ext uri="{BB962C8B-B14F-4D97-AF65-F5344CB8AC3E}">
        <p14:creationId xmlns:p14="http://schemas.microsoft.com/office/powerpoint/2010/main" val="2612361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7C74CE2-2B86-E70F-CA29-07B71D8CDF09}"/>
              </a:ext>
            </a:extLst>
          </p:cNvPr>
          <p:cNvSpPr>
            <a:spLocks noGrp="1"/>
          </p:cNvSpPr>
          <p:nvPr>
            <p:ph type="title"/>
          </p:nvPr>
        </p:nvSpPr>
        <p:spPr>
          <a:xfrm>
            <a:off x="838200" y="365126"/>
            <a:ext cx="10515600" cy="666506"/>
          </a:xfrm>
        </p:spPr>
        <p:txBody>
          <a:bodyPr>
            <a:normAutofit fontScale="90000"/>
          </a:bodyPr>
          <a:lstStyle/>
          <a:p>
            <a:r>
              <a:rPr lang="en-DK" dirty="0"/>
              <a:t>Dialogues – Separate done and undone items</a:t>
            </a:r>
          </a:p>
        </p:txBody>
      </p:sp>
      <p:pic>
        <p:nvPicPr>
          <p:cNvPr id="2049" name="Picture 1" descr="page7image37898480">
            <a:extLst>
              <a:ext uri="{FF2B5EF4-FFF2-40B4-BE49-F238E27FC236}">
                <a16:creationId xmlns:a16="http://schemas.microsoft.com/office/drawing/2014/main" id="{7D339313-94E1-6DBA-9A93-2A6ECC3E86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22918"/>
            <a:ext cx="5382191" cy="83706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age7image37897232">
            <a:extLst>
              <a:ext uri="{FF2B5EF4-FFF2-40B4-BE49-F238E27FC236}">
                <a16:creationId xmlns:a16="http://schemas.microsoft.com/office/drawing/2014/main" id="{3FD45F49-D842-13A5-AC60-110DFD1E92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2923" y="1322918"/>
            <a:ext cx="5111262" cy="467372"/>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1" descr="page8image37896816">
            <a:extLst>
              <a:ext uri="{FF2B5EF4-FFF2-40B4-BE49-F238E27FC236}">
                <a16:creationId xmlns:a16="http://schemas.microsoft.com/office/drawing/2014/main" id="{E27BCC5C-E6B1-830B-07F0-3C77FD6BEB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376244"/>
            <a:ext cx="4663174" cy="96006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60F3937-9365-CCE8-E61C-E424D5D64AE7}"/>
              </a:ext>
            </a:extLst>
          </p:cNvPr>
          <p:cNvPicPr>
            <a:picLocks noChangeAspect="1"/>
          </p:cNvPicPr>
          <p:nvPr/>
        </p:nvPicPr>
        <p:blipFill>
          <a:blip r:embed="rId5"/>
          <a:stretch>
            <a:fillRect/>
          </a:stretch>
        </p:blipFill>
        <p:spPr>
          <a:xfrm>
            <a:off x="5802923" y="3376244"/>
            <a:ext cx="5256614" cy="556071"/>
          </a:xfrm>
          <a:prstGeom prst="rect">
            <a:avLst/>
          </a:prstGeom>
        </p:spPr>
      </p:pic>
      <p:sp>
        <p:nvSpPr>
          <p:cNvPr id="3" name="TextBox 2">
            <a:extLst>
              <a:ext uri="{FF2B5EF4-FFF2-40B4-BE49-F238E27FC236}">
                <a16:creationId xmlns:a16="http://schemas.microsoft.com/office/drawing/2014/main" id="{05F27320-FAB4-14D7-6653-43F4A4F1B712}"/>
              </a:ext>
            </a:extLst>
          </p:cNvPr>
          <p:cNvSpPr txBox="1"/>
          <p:nvPr/>
        </p:nvSpPr>
        <p:spPr>
          <a:xfrm>
            <a:off x="4841631" y="2264532"/>
            <a:ext cx="1619161" cy="369332"/>
          </a:xfrm>
          <a:prstGeom prst="rect">
            <a:avLst/>
          </a:prstGeom>
          <a:noFill/>
        </p:spPr>
        <p:txBody>
          <a:bodyPr wrap="none" rtlCol="0">
            <a:spAutoFit/>
          </a:bodyPr>
          <a:lstStyle/>
          <a:p>
            <a:r>
              <a:rPr lang="en-GB" i="1" dirty="0"/>
              <a:t>D</a:t>
            </a:r>
            <a:r>
              <a:rPr lang="en-DK" i="1" dirty="0"/>
              <a:t>etails omitted</a:t>
            </a:r>
          </a:p>
        </p:txBody>
      </p:sp>
      <p:sp>
        <p:nvSpPr>
          <p:cNvPr id="4" name="TextBox 3">
            <a:extLst>
              <a:ext uri="{FF2B5EF4-FFF2-40B4-BE49-F238E27FC236}">
                <a16:creationId xmlns:a16="http://schemas.microsoft.com/office/drawing/2014/main" id="{9BD46596-D263-069F-DA41-9050DBFBBE71}"/>
              </a:ext>
            </a:extLst>
          </p:cNvPr>
          <p:cNvSpPr txBox="1"/>
          <p:nvPr/>
        </p:nvSpPr>
        <p:spPr>
          <a:xfrm>
            <a:off x="4841631" y="4349682"/>
            <a:ext cx="1619161" cy="369332"/>
          </a:xfrm>
          <a:prstGeom prst="rect">
            <a:avLst/>
          </a:prstGeom>
          <a:noFill/>
        </p:spPr>
        <p:txBody>
          <a:bodyPr wrap="none" rtlCol="0">
            <a:spAutoFit/>
          </a:bodyPr>
          <a:lstStyle/>
          <a:p>
            <a:r>
              <a:rPr lang="en-GB" i="1" dirty="0"/>
              <a:t>D</a:t>
            </a:r>
            <a:r>
              <a:rPr lang="en-DK" i="1" dirty="0"/>
              <a:t>etails omitted</a:t>
            </a:r>
          </a:p>
        </p:txBody>
      </p:sp>
    </p:spTree>
    <p:extLst>
      <p:ext uri="{BB962C8B-B14F-4D97-AF65-F5344CB8AC3E}">
        <p14:creationId xmlns:p14="http://schemas.microsoft.com/office/powerpoint/2010/main" val="33311234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7C74CE2-2B86-E70F-CA29-07B71D8CDF09}"/>
              </a:ext>
            </a:extLst>
          </p:cNvPr>
          <p:cNvSpPr>
            <a:spLocks noGrp="1"/>
          </p:cNvSpPr>
          <p:nvPr>
            <p:ph type="title"/>
          </p:nvPr>
        </p:nvSpPr>
        <p:spPr>
          <a:xfrm>
            <a:off x="838200" y="365126"/>
            <a:ext cx="10515600" cy="666506"/>
          </a:xfrm>
        </p:spPr>
        <p:txBody>
          <a:bodyPr>
            <a:normAutofit fontScale="90000"/>
          </a:bodyPr>
          <a:lstStyle/>
          <a:p>
            <a:r>
              <a:rPr lang="en-DK" dirty="0"/>
              <a:t>Dialogues – Create the server</a:t>
            </a:r>
          </a:p>
        </p:txBody>
      </p:sp>
      <p:pic>
        <p:nvPicPr>
          <p:cNvPr id="2" name="Picture 1" descr="page8image37897856">
            <a:extLst>
              <a:ext uri="{FF2B5EF4-FFF2-40B4-BE49-F238E27FC236}">
                <a16:creationId xmlns:a16="http://schemas.microsoft.com/office/drawing/2014/main" id="{64E74E82-7B55-CCCB-8C3C-6B9313171D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218" y="1031632"/>
            <a:ext cx="4452730" cy="19931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page8image37899312">
            <a:extLst>
              <a:ext uri="{FF2B5EF4-FFF2-40B4-BE49-F238E27FC236}">
                <a16:creationId xmlns:a16="http://schemas.microsoft.com/office/drawing/2014/main" id="{F940C623-E84D-B052-1ECA-186DD44F9C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526"/>
          <a:stretch/>
        </p:blipFill>
        <p:spPr bwMode="auto">
          <a:xfrm>
            <a:off x="6096000" y="1119086"/>
            <a:ext cx="3078970" cy="549043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B0F1A8C-D776-8347-1D42-96335C7AF28F}"/>
              </a:ext>
            </a:extLst>
          </p:cNvPr>
          <p:cNvSpPr txBox="1"/>
          <p:nvPr/>
        </p:nvSpPr>
        <p:spPr>
          <a:xfrm>
            <a:off x="906064" y="3194989"/>
            <a:ext cx="3333135" cy="584775"/>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7: </a:t>
            </a:r>
            <a:r>
              <a:rPr lang="en-GB" sz="800" dirty="0">
                <a:effectLst/>
                <a:highlight>
                  <a:srgbClr val="FFFF00"/>
                </a:highlight>
                <a:latin typeface="Calibri" panose="020F0502020204030204" pitchFamily="34" charset="0"/>
              </a:rPr>
              <a:t>When starting the API, get a simple server running with a simple example and make sure you are happy with it to some level of maturity. There may be some production hardening missing that can be covered latter, but the basic structure should be correct and satisfactory. </a:t>
            </a:r>
            <a:endParaRPr lang="en-GB" sz="800" dirty="0">
              <a:highlight>
                <a:srgbClr val="FFFF00"/>
              </a:highlight>
            </a:endParaRPr>
          </a:p>
        </p:txBody>
      </p:sp>
    </p:spTree>
    <p:extLst>
      <p:ext uri="{BB962C8B-B14F-4D97-AF65-F5344CB8AC3E}">
        <p14:creationId xmlns:p14="http://schemas.microsoft.com/office/powerpoint/2010/main" val="3553890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7C74CE2-2B86-E70F-CA29-07B71D8CDF09}"/>
              </a:ext>
            </a:extLst>
          </p:cNvPr>
          <p:cNvSpPr>
            <a:spLocks noGrp="1"/>
          </p:cNvSpPr>
          <p:nvPr>
            <p:ph type="title"/>
          </p:nvPr>
        </p:nvSpPr>
        <p:spPr>
          <a:xfrm>
            <a:off x="838200" y="365126"/>
            <a:ext cx="10515600" cy="666506"/>
          </a:xfrm>
        </p:spPr>
        <p:txBody>
          <a:bodyPr>
            <a:normAutofit fontScale="90000"/>
          </a:bodyPr>
          <a:lstStyle/>
          <a:p>
            <a:r>
              <a:rPr lang="en-DK" dirty="0"/>
              <a:t>Dialogues – Testing the server</a:t>
            </a:r>
          </a:p>
        </p:txBody>
      </p:sp>
      <p:pic>
        <p:nvPicPr>
          <p:cNvPr id="5121" name="Picture 1" descr="page9image38004480">
            <a:extLst>
              <a:ext uri="{FF2B5EF4-FFF2-40B4-BE49-F238E27FC236}">
                <a16:creationId xmlns:a16="http://schemas.microsoft.com/office/drawing/2014/main" id="{2D0673F9-CC6C-826B-A21C-EDA9246C28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6191" y="1031632"/>
            <a:ext cx="5761383" cy="56923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page9image38004896">
            <a:extLst>
              <a:ext uri="{FF2B5EF4-FFF2-40B4-BE49-F238E27FC236}">
                <a16:creationId xmlns:a16="http://schemas.microsoft.com/office/drawing/2014/main" id="{64FE0569-B18C-15EE-DF5E-E5F60F6A2D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2291" y="1205257"/>
            <a:ext cx="3446547" cy="5652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22325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7C74CE2-2B86-E70F-CA29-07B71D8CDF09}"/>
              </a:ext>
            </a:extLst>
          </p:cNvPr>
          <p:cNvSpPr>
            <a:spLocks noGrp="1"/>
          </p:cNvSpPr>
          <p:nvPr>
            <p:ph type="title"/>
          </p:nvPr>
        </p:nvSpPr>
        <p:spPr>
          <a:xfrm>
            <a:off x="838200" y="365126"/>
            <a:ext cx="10515600" cy="666506"/>
          </a:xfrm>
        </p:spPr>
        <p:txBody>
          <a:bodyPr>
            <a:normAutofit fontScale="90000"/>
          </a:bodyPr>
          <a:lstStyle/>
          <a:p>
            <a:r>
              <a:rPr lang="en-DK" dirty="0"/>
              <a:t>Dialogues – Using the endpoints from the UI</a:t>
            </a:r>
          </a:p>
        </p:txBody>
      </p:sp>
      <p:pic>
        <p:nvPicPr>
          <p:cNvPr id="7169" name="Picture 1" descr="page9image38006768">
            <a:extLst>
              <a:ext uri="{FF2B5EF4-FFF2-40B4-BE49-F238E27FC236}">
                <a16:creationId xmlns:a16="http://schemas.microsoft.com/office/drawing/2014/main" id="{0A05C28D-C861-8481-DDA2-EAD442898B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8204"/>
          <a:stretch/>
        </p:blipFill>
        <p:spPr bwMode="auto">
          <a:xfrm>
            <a:off x="1166191" y="1633395"/>
            <a:ext cx="5399905" cy="474752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5BA654F-1BB5-9930-A5DE-54E5D95A0241}"/>
              </a:ext>
            </a:extLst>
          </p:cNvPr>
          <p:cNvSpPr txBox="1"/>
          <p:nvPr/>
        </p:nvSpPr>
        <p:spPr>
          <a:xfrm>
            <a:off x="2525814" y="6413447"/>
            <a:ext cx="1619161" cy="369332"/>
          </a:xfrm>
          <a:prstGeom prst="rect">
            <a:avLst/>
          </a:prstGeom>
          <a:noFill/>
        </p:spPr>
        <p:txBody>
          <a:bodyPr wrap="none" rtlCol="0">
            <a:spAutoFit/>
          </a:bodyPr>
          <a:lstStyle/>
          <a:p>
            <a:r>
              <a:rPr lang="en-GB" i="1" dirty="0"/>
              <a:t>D</a:t>
            </a:r>
            <a:r>
              <a:rPr lang="en-DK" i="1" dirty="0"/>
              <a:t>etails omitted</a:t>
            </a:r>
          </a:p>
        </p:txBody>
      </p:sp>
      <p:pic>
        <p:nvPicPr>
          <p:cNvPr id="7170" name="Picture 2" descr="page10image38014624">
            <a:extLst>
              <a:ext uri="{FF2B5EF4-FFF2-40B4-BE49-F238E27FC236}">
                <a16:creationId xmlns:a16="http://schemas.microsoft.com/office/drawing/2014/main" id="{3151A41A-B3E0-05DA-44ED-E121D648CF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69951"/>
          <a:stretch/>
        </p:blipFill>
        <p:spPr bwMode="auto">
          <a:xfrm>
            <a:off x="6927574" y="1600871"/>
            <a:ext cx="5077036" cy="47475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62E6E6-5E16-E215-B005-A532B08FD667}"/>
              </a:ext>
            </a:extLst>
          </p:cNvPr>
          <p:cNvSpPr txBox="1"/>
          <p:nvPr/>
        </p:nvSpPr>
        <p:spPr>
          <a:xfrm>
            <a:off x="8047027" y="6419468"/>
            <a:ext cx="1619161" cy="369332"/>
          </a:xfrm>
          <a:prstGeom prst="rect">
            <a:avLst/>
          </a:prstGeom>
          <a:noFill/>
        </p:spPr>
        <p:txBody>
          <a:bodyPr wrap="none" rtlCol="0">
            <a:spAutoFit/>
          </a:bodyPr>
          <a:lstStyle/>
          <a:p>
            <a:r>
              <a:rPr lang="en-GB" i="1" dirty="0"/>
              <a:t>D</a:t>
            </a:r>
            <a:r>
              <a:rPr lang="en-DK" i="1" dirty="0"/>
              <a:t>etails omitted</a:t>
            </a:r>
          </a:p>
        </p:txBody>
      </p:sp>
    </p:spTree>
    <p:extLst>
      <p:ext uri="{BB962C8B-B14F-4D97-AF65-F5344CB8AC3E}">
        <p14:creationId xmlns:p14="http://schemas.microsoft.com/office/powerpoint/2010/main" val="243181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7C74CE2-2B86-E70F-CA29-07B71D8CDF09}"/>
              </a:ext>
            </a:extLst>
          </p:cNvPr>
          <p:cNvSpPr>
            <a:spLocks noGrp="1"/>
          </p:cNvSpPr>
          <p:nvPr>
            <p:ph type="title"/>
          </p:nvPr>
        </p:nvSpPr>
        <p:spPr>
          <a:xfrm>
            <a:off x="838200" y="365126"/>
            <a:ext cx="10515600" cy="666506"/>
          </a:xfrm>
        </p:spPr>
        <p:txBody>
          <a:bodyPr>
            <a:normAutofit fontScale="90000"/>
          </a:bodyPr>
          <a:lstStyle/>
          <a:p>
            <a:r>
              <a:rPr lang="en-DK" dirty="0"/>
              <a:t>Dialogues – An error</a:t>
            </a:r>
          </a:p>
        </p:txBody>
      </p:sp>
      <p:pic>
        <p:nvPicPr>
          <p:cNvPr id="9217" name="Picture 1" descr="page10image38020448">
            <a:extLst>
              <a:ext uri="{FF2B5EF4-FFF2-40B4-BE49-F238E27FC236}">
                <a16:creationId xmlns:a16="http://schemas.microsoft.com/office/drawing/2014/main" id="{7437FB62-AD44-73BE-D32D-76BC085123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582" y="1123121"/>
            <a:ext cx="5204418" cy="666506"/>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page10image38015872">
            <a:extLst>
              <a:ext uri="{FF2B5EF4-FFF2-40B4-BE49-F238E27FC236}">
                <a16:creationId xmlns:a16="http://schemas.microsoft.com/office/drawing/2014/main" id="{E698036D-03C2-E107-B1E9-8F7E9CCBA7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8343"/>
          <a:stretch/>
        </p:blipFill>
        <p:spPr bwMode="auto">
          <a:xfrm>
            <a:off x="6548648" y="1123121"/>
            <a:ext cx="4608507" cy="552348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4BA50D3-DE13-B817-AA03-D7FD12081676}"/>
              </a:ext>
            </a:extLst>
          </p:cNvPr>
          <p:cNvSpPr txBox="1"/>
          <p:nvPr/>
        </p:nvSpPr>
        <p:spPr>
          <a:xfrm>
            <a:off x="1702757" y="4789438"/>
            <a:ext cx="4270522" cy="461665"/>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11</a:t>
            </a:r>
            <a:r>
              <a:rPr lang="en-GB" sz="800" dirty="0">
                <a:effectLst/>
                <a:highlight>
                  <a:srgbClr val="FFFF00"/>
                </a:highlight>
                <a:latin typeface="Calibri" panose="020F0502020204030204" pitchFamily="34" charset="0"/>
              </a:rPr>
              <a:t>: ChatGPT may generate code with issues for various reasons, e.g., because we did not ask explicitly to avoid them or because he made an interpretation that is incorrect in our context. In such cases, simply ask for help; most of the time he will be able to (help) resolve the problem. </a:t>
            </a:r>
            <a:endParaRPr lang="en-GB" sz="800" dirty="0">
              <a:highlight>
                <a:srgbClr val="FFFF00"/>
              </a:highlight>
            </a:endParaRPr>
          </a:p>
        </p:txBody>
      </p:sp>
      <p:sp>
        <p:nvSpPr>
          <p:cNvPr id="6" name="TextBox 5">
            <a:extLst>
              <a:ext uri="{FF2B5EF4-FFF2-40B4-BE49-F238E27FC236}">
                <a16:creationId xmlns:a16="http://schemas.microsoft.com/office/drawing/2014/main" id="{7EC006A6-8669-CC1D-DA28-F459ABED2F93}"/>
              </a:ext>
            </a:extLst>
          </p:cNvPr>
          <p:cNvSpPr txBox="1"/>
          <p:nvPr/>
        </p:nvSpPr>
        <p:spPr>
          <a:xfrm>
            <a:off x="1658329" y="5349444"/>
            <a:ext cx="3810864" cy="461665"/>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12</a:t>
            </a:r>
            <a:r>
              <a:rPr lang="en-GB" sz="800" dirty="0">
                <a:effectLst/>
                <a:highlight>
                  <a:srgbClr val="FFFF00"/>
                </a:highlight>
                <a:latin typeface="Calibri" panose="020F0502020204030204" pitchFamily="34" charset="0"/>
              </a:rPr>
              <a:t>: As mentioned, ChatGPT may generate code with errors but getting it to fix them is quicker than writing the code yourself, which may also introduce errors that may take time to find and resolve. </a:t>
            </a:r>
            <a:endParaRPr lang="en-GB" sz="800" dirty="0">
              <a:highlight>
                <a:srgbClr val="FFFF00"/>
              </a:highlight>
            </a:endParaRPr>
          </a:p>
        </p:txBody>
      </p:sp>
      <p:sp>
        <p:nvSpPr>
          <p:cNvPr id="7" name="TextBox 6">
            <a:extLst>
              <a:ext uri="{FF2B5EF4-FFF2-40B4-BE49-F238E27FC236}">
                <a16:creationId xmlns:a16="http://schemas.microsoft.com/office/drawing/2014/main" id="{8EDC952B-7088-E256-3C5B-BDB7873E7CD0}"/>
              </a:ext>
            </a:extLst>
          </p:cNvPr>
          <p:cNvSpPr txBox="1"/>
          <p:nvPr/>
        </p:nvSpPr>
        <p:spPr>
          <a:xfrm>
            <a:off x="1658329" y="5801728"/>
            <a:ext cx="3739581" cy="338554"/>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13</a:t>
            </a:r>
            <a:r>
              <a:rPr lang="en-GB" sz="800" dirty="0">
                <a:effectLst/>
                <a:highlight>
                  <a:srgbClr val="FFFF00"/>
                </a:highlight>
                <a:latin typeface="Calibri" panose="020F0502020204030204" pitchFamily="34" charset="0"/>
              </a:rPr>
              <a:t>: ChatGPT may generate code with problems that were solved earlier in the dialog. You need to test what he returns at every step and ask errors to be fixed. </a:t>
            </a:r>
            <a:endParaRPr lang="en-GB" sz="800" dirty="0">
              <a:highlight>
                <a:srgbClr val="FFFF00"/>
              </a:highlight>
            </a:endParaRPr>
          </a:p>
        </p:txBody>
      </p:sp>
    </p:spTree>
    <p:extLst>
      <p:ext uri="{BB962C8B-B14F-4D97-AF65-F5344CB8AC3E}">
        <p14:creationId xmlns:p14="http://schemas.microsoft.com/office/powerpoint/2010/main" val="8579933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7C74CE2-2B86-E70F-CA29-07B71D8CDF09}"/>
              </a:ext>
            </a:extLst>
          </p:cNvPr>
          <p:cNvSpPr>
            <a:spLocks noGrp="1"/>
          </p:cNvSpPr>
          <p:nvPr>
            <p:ph type="title"/>
          </p:nvPr>
        </p:nvSpPr>
        <p:spPr>
          <a:xfrm>
            <a:off x="838200" y="365126"/>
            <a:ext cx="10515600" cy="666506"/>
          </a:xfrm>
        </p:spPr>
        <p:txBody>
          <a:bodyPr>
            <a:normAutofit fontScale="90000"/>
          </a:bodyPr>
          <a:lstStyle/>
          <a:p>
            <a:r>
              <a:rPr lang="en-DK" dirty="0"/>
              <a:t>Dialogues – Creating the database</a:t>
            </a:r>
          </a:p>
        </p:txBody>
      </p:sp>
      <p:pic>
        <p:nvPicPr>
          <p:cNvPr id="10241" name="Picture 1" descr="page11image37783584">
            <a:extLst>
              <a:ext uri="{FF2B5EF4-FFF2-40B4-BE49-F238E27FC236}">
                <a16:creationId xmlns:a16="http://schemas.microsoft.com/office/drawing/2014/main" id="{A04F3757-E75E-1499-64C3-3D40E1E581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1" y="1165192"/>
            <a:ext cx="4422058" cy="1031231"/>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page11image37783792">
            <a:extLst>
              <a:ext uri="{FF2B5EF4-FFF2-40B4-BE49-F238E27FC236}">
                <a16:creationId xmlns:a16="http://schemas.microsoft.com/office/drawing/2014/main" id="{F7C1AC1E-8039-6F0C-2458-6F76C6DF01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196424"/>
            <a:ext cx="4345859" cy="3229709"/>
          </a:xfrm>
          <a:prstGeom prst="rect">
            <a:avLst/>
          </a:prstGeom>
          <a:noFill/>
          <a:extLst>
            <a:ext uri="{909E8E84-426E-40DD-AFC4-6F175D3DCCD1}">
              <a14:hiddenFill xmlns:a14="http://schemas.microsoft.com/office/drawing/2010/main">
                <a:solidFill>
                  <a:srgbClr val="FFFFFF"/>
                </a:solidFill>
              </a14:hiddenFill>
            </a:ext>
          </a:extLst>
        </p:spPr>
      </p:pic>
      <p:pic>
        <p:nvPicPr>
          <p:cNvPr id="10243" name="Picture 3" descr="page11image37785248">
            <a:extLst>
              <a:ext uri="{FF2B5EF4-FFF2-40B4-BE49-F238E27FC236}">
                <a16:creationId xmlns:a16="http://schemas.microsoft.com/office/drawing/2014/main" id="{AEA7068F-4377-A93D-763C-158BDBEE317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3261"/>
          <a:stretch/>
        </p:blipFill>
        <p:spPr bwMode="auto">
          <a:xfrm>
            <a:off x="6531077" y="1317524"/>
            <a:ext cx="4421328" cy="43458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07DC70B-17B6-AFAA-1396-041FDB2E54E7}"/>
              </a:ext>
            </a:extLst>
          </p:cNvPr>
          <p:cNvSpPr txBox="1"/>
          <p:nvPr/>
        </p:nvSpPr>
        <p:spPr>
          <a:xfrm>
            <a:off x="6658896" y="5870309"/>
            <a:ext cx="3566652" cy="338554"/>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14</a:t>
            </a:r>
            <a:r>
              <a:rPr lang="en-GB" sz="800" dirty="0">
                <a:effectLst/>
                <a:highlight>
                  <a:srgbClr val="FFFF00"/>
                </a:highlight>
                <a:latin typeface="Calibri" panose="020F0502020204030204" pitchFamily="34" charset="0"/>
              </a:rPr>
              <a:t>: Be as precise as you can in stating what you need from ChatGPT. Whenever you omit details, ChatGPT may do something else than you expect. </a:t>
            </a:r>
            <a:endParaRPr lang="en-GB" sz="800" dirty="0">
              <a:effectLst/>
              <a:highlight>
                <a:srgbClr val="FFFF00"/>
              </a:highlight>
            </a:endParaRPr>
          </a:p>
        </p:txBody>
      </p:sp>
      <p:sp>
        <p:nvSpPr>
          <p:cNvPr id="12" name="TextBox 11">
            <a:extLst>
              <a:ext uri="{FF2B5EF4-FFF2-40B4-BE49-F238E27FC236}">
                <a16:creationId xmlns:a16="http://schemas.microsoft.com/office/drawing/2014/main" id="{4CECF635-4D5A-AAF9-E31F-B666BD61D9E1}"/>
              </a:ext>
            </a:extLst>
          </p:cNvPr>
          <p:cNvSpPr txBox="1"/>
          <p:nvPr/>
        </p:nvSpPr>
        <p:spPr>
          <a:xfrm>
            <a:off x="6658896" y="6262041"/>
            <a:ext cx="3458498" cy="461665"/>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15</a:t>
            </a:r>
            <a:r>
              <a:rPr lang="en-GB" sz="800" dirty="0">
                <a:effectLst/>
                <a:highlight>
                  <a:srgbClr val="FFFF00"/>
                </a:highlight>
                <a:latin typeface="Calibri" panose="020F0502020204030204" pitchFamily="34" charset="0"/>
              </a:rPr>
              <a:t>: If ChatGPT is lacking context, he may make assumptions instead of asking for clarifications. You can circumvent this by explicitly directing him initially to ask clarifications. </a:t>
            </a:r>
            <a:endParaRPr lang="en-GB" sz="800" dirty="0">
              <a:highlight>
                <a:srgbClr val="FFFF00"/>
              </a:highlight>
            </a:endParaRPr>
          </a:p>
        </p:txBody>
      </p:sp>
    </p:spTree>
    <p:extLst>
      <p:ext uri="{BB962C8B-B14F-4D97-AF65-F5344CB8AC3E}">
        <p14:creationId xmlns:p14="http://schemas.microsoft.com/office/powerpoint/2010/main" val="3839317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B6D4A-3535-62BC-4BC7-4F13F670B61B}"/>
              </a:ext>
            </a:extLst>
          </p:cNvPr>
          <p:cNvSpPr>
            <a:spLocks noGrp="1"/>
          </p:cNvSpPr>
          <p:nvPr>
            <p:ph type="title"/>
          </p:nvPr>
        </p:nvSpPr>
        <p:spPr/>
        <p:txBody>
          <a:bodyPr/>
          <a:lstStyle/>
          <a:p>
            <a:r>
              <a:rPr lang="en-DK" dirty="0"/>
              <a:t>Dialogues – Other parts</a:t>
            </a:r>
          </a:p>
        </p:txBody>
      </p:sp>
      <p:sp>
        <p:nvSpPr>
          <p:cNvPr id="3" name="Content Placeholder 2">
            <a:extLst>
              <a:ext uri="{FF2B5EF4-FFF2-40B4-BE49-F238E27FC236}">
                <a16:creationId xmlns:a16="http://schemas.microsoft.com/office/drawing/2014/main" id="{FA294EB8-E2E6-E583-75CC-42EB63ACFDAF}"/>
              </a:ext>
            </a:extLst>
          </p:cNvPr>
          <p:cNvSpPr>
            <a:spLocks noGrp="1"/>
          </p:cNvSpPr>
          <p:nvPr>
            <p:ph idx="1"/>
          </p:nvPr>
        </p:nvSpPr>
        <p:spPr/>
        <p:txBody>
          <a:bodyPr/>
          <a:lstStyle/>
          <a:p>
            <a:r>
              <a:rPr lang="en-DK" dirty="0"/>
              <a:t>Create the styling</a:t>
            </a:r>
          </a:p>
          <a:p>
            <a:r>
              <a:rPr lang="en-DK" dirty="0"/>
              <a:t>Create the tests</a:t>
            </a:r>
          </a:p>
          <a:p>
            <a:r>
              <a:rPr lang="en-DK" dirty="0"/>
              <a:t>Refactor out common parts</a:t>
            </a:r>
          </a:p>
          <a:p>
            <a:r>
              <a:rPr lang="en-DK" dirty="0"/>
              <a:t>Mature the application</a:t>
            </a:r>
          </a:p>
          <a:p>
            <a:r>
              <a:rPr lang="en-DK" dirty="0"/>
              <a:t>Set up the prod environment</a:t>
            </a:r>
          </a:p>
          <a:p>
            <a:r>
              <a:rPr lang="en-DK" dirty="0"/>
              <a:t>Scale with formalism</a:t>
            </a:r>
          </a:p>
          <a:p>
            <a:r>
              <a:rPr lang="en-DK" dirty="0"/>
              <a:t>Scale with developers</a:t>
            </a:r>
          </a:p>
          <a:p>
            <a:r>
              <a:rPr lang="en-DK" dirty="0"/>
              <a:t>Dealing with limitations</a:t>
            </a:r>
          </a:p>
        </p:txBody>
      </p:sp>
      <p:sp>
        <p:nvSpPr>
          <p:cNvPr id="5" name="TextBox 4">
            <a:extLst>
              <a:ext uri="{FF2B5EF4-FFF2-40B4-BE49-F238E27FC236}">
                <a16:creationId xmlns:a16="http://schemas.microsoft.com/office/drawing/2014/main" id="{3C563D20-9449-E19B-710A-2629FC01319A}"/>
              </a:ext>
            </a:extLst>
          </p:cNvPr>
          <p:cNvSpPr txBox="1"/>
          <p:nvPr/>
        </p:nvSpPr>
        <p:spPr>
          <a:xfrm>
            <a:off x="5515898" y="1656348"/>
            <a:ext cx="4876800" cy="338554"/>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16</a:t>
            </a:r>
            <a:r>
              <a:rPr lang="en-GB" sz="800" dirty="0">
                <a:effectLst/>
                <a:highlight>
                  <a:srgbClr val="FFFF00"/>
                </a:highlight>
                <a:latin typeface="Calibri" panose="020F0502020204030204" pitchFamily="34" charset="0"/>
              </a:rPr>
              <a:t>: Sometimes, several iterations do not bring you closer to a solution. In these cases, consider reverting to classical techniques, like Googling, Stack Overflow, YouTube demos, reading the documentation, etc. </a:t>
            </a:r>
            <a:endParaRPr lang="en-GB" sz="800" dirty="0">
              <a:highlight>
                <a:srgbClr val="FFFF00"/>
              </a:highlight>
            </a:endParaRPr>
          </a:p>
        </p:txBody>
      </p:sp>
      <p:sp>
        <p:nvSpPr>
          <p:cNvPr id="7" name="TextBox 6">
            <a:extLst>
              <a:ext uri="{FF2B5EF4-FFF2-40B4-BE49-F238E27FC236}">
                <a16:creationId xmlns:a16="http://schemas.microsoft.com/office/drawing/2014/main" id="{774A656A-198B-0AC3-A125-520A998C6C05}"/>
              </a:ext>
            </a:extLst>
          </p:cNvPr>
          <p:cNvSpPr txBox="1"/>
          <p:nvPr/>
        </p:nvSpPr>
        <p:spPr>
          <a:xfrm>
            <a:off x="5515898" y="2004735"/>
            <a:ext cx="3854245" cy="338554"/>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17</a:t>
            </a:r>
            <a:r>
              <a:rPr lang="en-GB" sz="800" dirty="0">
                <a:effectLst/>
                <a:highlight>
                  <a:srgbClr val="FFFF00"/>
                </a:highlight>
                <a:latin typeface="Calibri" panose="020F0502020204030204" pitchFamily="34" charset="0"/>
              </a:rPr>
              <a:t>: ChatGPT currently does not know about knowledge published after September 2021 </a:t>
            </a:r>
            <a:endParaRPr lang="en-GB" sz="800" dirty="0">
              <a:highlight>
                <a:srgbClr val="FFFF00"/>
              </a:highlight>
            </a:endParaRPr>
          </a:p>
        </p:txBody>
      </p:sp>
      <p:sp>
        <p:nvSpPr>
          <p:cNvPr id="9" name="TextBox 8">
            <a:extLst>
              <a:ext uri="{FF2B5EF4-FFF2-40B4-BE49-F238E27FC236}">
                <a16:creationId xmlns:a16="http://schemas.microsoft.com/office/drawing/2014/main" id="{4CC9C59D-78E9-5A0D-5923-9EC013E26AB7}"/>
              </a:ext>
            </a:extLst>
          </p:cNvPr>
          <p:cNvSpPr txBox="1"/>
          <p:nvPr/>
        </p:nvSpPr>
        <p:spPr>
          <a:xfrm>
            <a:off x="5515898" y="2363405"/>
            <a:ext cx="3647768" cy="338554"/>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18</a:t>
            </a:r>
            <a:r>
              <a:rPr lang="en-GB" sz="800" dirty="0">
                <a:effectLst/>
                <a:highlight>
                  <a:srgbClr val="FFFF00"/>
                </a:highlight>
                <a:latin typeface="Calibri" panose="020F0502020204030204" pitchFamily="34" charset="0"/>
              </a:rPr>
              <a:t>: ChatGPT generates several errors. It is valuable to have a slim UI test and API test that can be run locally before merging pull requests. </a:t>
            </a:r>
            <a:endParaRPr lang="en-GB" sz="800" dirty="0">
              <a:effectLst/>
              <a:highlight>
                <a:srgbClr val="FFFF00"/>
              </a:highlight>
            </a:endParaRPr>
          </a:p>
        </p:txBody>
      </p:sp>
      <p:sp>
        <p:nvSpPr>
          <p:cNvPr id="11" name="TextBox 10">
            <a:extLst>
              <a:ext uri="{FF2B5EF4-FFF2-40B4-BE49-F238E27FC236}">
                <a16:creationId xmlns:a16="http://schemas.microsoft.com/office/drawing/2014/main" id="{6D62B9EB-E908-CF36-4847-CABC45A7FB49}"/>
              </a:ext>
            </a:extLst>
          </p:cNvPr>
          <p:cNvSpPr txBox="1"/>
          <p:nvPr/>
        </p:nvSpPr>
        <p:spPr>
          <a:xfrm>
            <a:off x="5555227" y="2722075"/>
            <a:ext cx="4080387" cy="338554"/>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20</a:t>
            </a:r>
            <a:r>
              <a:rPr lang="en-GB" sz="800" dirty="0">
                <a:effectLst/>
                <a:highlight>
                  <a:srgbClr val="FFFF00"/>
                </a:highlight>
                <a:latin typeface="Calibri" panose="020F0502020204030204" pitchFamily="34" charset="0"/>
              </a:rPr>
              <a:t>: As you review the PRs from ChatGPT, keep an eye on parts of the code that could or should be refactored. Either do the refactoring yourself or ask ChatGPT to do it. </a:t>
            </a:r>
            <a:endParaRPr lang="en-GB" sz="800" dirty="0">
              <a:highlight>
                <a:srgbClr val="FFFF00"/>
              </a:highlight>
            </a:endParaRPr>
          </a:p>
        </p:txBody>
      </p:sp>
      <p:sp>
        <p:nvSpPr>
          <p:cNvPr id="13" name="TextBox 12">
            <a:extLst>
              <a:ext uri="{FF2B5EF4-FFF2-40B4-BE49-F238E27FC236}">
                <a16:creationId xmlns:a16="http://schemas.microsoft.com/office/drawing/2014/main" id="{D7CECAE3-44A0-F3B1-48F7-45F6A23682A2}"/>
              </a:ext>
            </a:extLst>
          </p:cNvPr>
          <p:cNvSpPr txBox="1"/>
          <p:nvPr/>
        </p:nvSpPr>
        <p:spPr>
          <a:xfrm>
            <a:off x="5545395" y="3055292"/>
            <a:ext cx="5299586" cy="338554"/>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23</a:t>
            </a:r>
            <a:r>
              <a:rPr lang="en-GB" sz="800" dirty="0">
                <a:effectLst/>
                <a:highlight>
                  <a:srgbClr val="FFFF00"/>
                </a:highlight>
                <a:latin typeface="Calibri" panose="020F0502020204030204" pitchFamily="34" charset="0"/>
              </a:rPr>
              <a:t>: See the code by ChatGPT as your code. You must be able to account for it. That way it has same value as code developed by you or your developers. </a:t>
            </a:r>
            <a:endParaRPr lang="en-GB" sz="800" dirty="0">
              <a:highlight>
                <a:srgbClr val="FFFF00"/>
              </a:highlight>
            </a:endParaRPr>
          </a:p>
        </p:txBody>
      </p:sp>
      <p:sp>
        <p:nvSpPr>
          <p:cNvPr id="15" name="TextBox 14">
            <a:extLst>
              <a:ext uri="{FF2B5EF4-FFF2-40B4-BE49-F238E27FC236}">
                <a16:creationId xmlns:a16="http://schemas.microsoft.com/office/drawing/2014/main" id="{7F08234A-BC55-FF3E-DA45-3FEA7A0026E2}"/>
              </a:ext>
            </a:extLst>
          </p:cNvPr>
          <p:cNvSpPr txBox="1"/>
          <p:nvPr/>
        </p:nvSpPr>
        <p:spPr>
          <a:xfrm>
            <a:off x="5515898" y="3464155"/>
            <a:ext cx="6096000" cy="338554"/>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24</a:t>
            </a:r>
            <a:r>
              <a:rPr lang="en-GB" sz="800" dirty="0">
                <a:effectLst/>
                <a:highlight>
                  <a:srgbClr val="FFFF00"/>
                </a:highlight>
                <a:latin typeface="Calibri" panose="020F0502020204030204" pitchFamily="34" charset="0"/>
              </a:rPr>
              <a:t>: The code that you get from ChatGPT may not be ready for production, but he can help you understand what needs to be checked and how, and which changes are needed as a result of the checks. </a:t>
            </a:r>
            <a:endParaRPr lang="en-GB" sz="800" dirty="0">
              <a:highlight>
                <a:srgbClr val="FFFF00"/>
              </a:highlight>
            </a:endParaRPr>
          </a:p>
        </p:txBody>
      </p:sp>
      <p:sp>
        <p:nvSpPr>
          <p:cNvPr id="17" name="TextBox 16">
            <a:extLst>
              <a:ext uri="{FF2B5EF4-FFF2-40B4-BE49-F238E27FC236}">
                <a16:creationId xmlns:a16="http://schemas.microsoft.com/office/drawing/2014/main" id="{47E89775-5D83-B4DA-BC89-EA2DA8D312FC}"/>
              </a:ext>
            </a:extLst>
          </p:cNvPr>
          <p:cNvSpPr txBox="1"/>
          <p:nvPr/>
        </p:nvSpPr>
        <p:spPr>
          <a:xfrm>
            <a:off x="5515898" y="4495542"/>
            <a:ext cx="6096000" cy="338554"/>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25</a:t>
            </a:r>
            <a:r>
              <a:rPr lang="en-GB" sz="800" dirty="0">
                <a:effectLst/>
                <a:highlight>
                  <a:srgbClr val="FFFF00"/>
                </a:highlight>
                <a:latin typeface="Calibri" panose="020F0502020204030204" pitchFamily="34" charset="0"/>
              </a:rPr>
              <a:t>: Formalize your communication with ChatGPT with initial training. That way the communication can hopefully be way more efficient and less ambiguous. </a:t>
            </a:r>
            <a:endParaRPr lang="en-GB" sz="800" dirty="0">
              <a:highlight>
                <a:srgbClr val="FFFF00"/>
              </a:highlight>
            </a:endParaRPr>
          </a:p>
        </p:txBody>
      </p:sp>
    </p:spTree>
    <p:extLst>
      <p:ext uri="{BB962C8B-B14F-4D97-AF65-F5344CB8AC3E}">
        <p14:creationId xmlns:p14="http://schemas.microsoft.com/office/powerpoint/2010/main" val="35774199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FA90-F044-2803-9E6C-533250E69A65}"/>
              </a:ext>
            </a:extLst>
          </p:cNvPr>
          <p:cNvSpPr>
            <a:spLocks noGrp="1"/>
          </p:cNvSpPr>
          <p:nvPr>
            <p:ph type="title"/>
          </p:nvPr>
        </p:nvSpPr>
        <p:spPr/>
        <p:txBody>
          <a:bodyPr/>
          <a:lstStyle/>
          <a:p>
            <a:r>
              <a:rPr lang="en-DK" dirty="0"/>
              <a:t>Is ChatGPT just another tool?</a:t>
            </a:r>
          </a:p>
        </p:txBody>
      </p:sp>
      <p:sp>
        <p:nvSpPr>
          <p:cNvPr id="3" name="Content Placeholder 2">
            <a:extLst>
              <a:ext uri="{FF2B5EF4-FFF2-40B4-BE49-F238E27FC236}">
                <a16:creationId xmlns:a16="http://schemas.microsoft.com/office/drawing/2014/main" id="{0E156F99-948B-62A3-CE63-9C6CA75DCBE2}"/>
              </a:ext>
            </a:extLst>
          </p:cNvPr>
          <p:cNvSpPr>
            <a:spLocks noGrp="1"/>
          </p:cNvSpPr>
          <p:nvPr>
            <p:ph idx="1"/>
          </p:nvPr>
        </p:nvSpPr>
        <p:spPr/>
        <p:txBody>
          <a:bodyPr>
            <a:normAutofit fontScale="77500" lnSpcReduction="20000"/>
          </a:bodyPr>
          <a:lstStyle/>
          <a:p>
            <a:r>
              <a:rPr lang="en-DK" dirty="0"/>
              <a:t>Google Search</a:t>
            </a:r>
          </a:p>
          <a:p>
            <a:r>
              <a:rPr lang="en-DK" dirty="0"/>
              <a:t>Stack Overflow</a:t>
            </a:r>
          </a:p>
          <a:p>
            <a:pPr lvl="1"/>
            <a:r>
              <a:rPr lang="en-GB" sz="1600" b="1" dirty="0">
                <a:effectLst/>
                <a:latin typeface="LinBiolinumTB"/>
              </a:rPr>
              <a:t>Who Answers It Better? An In-Depth Analysis of ChatGPT and Stack Overflow Answers to Software Engineering Questions.</a:t>
            </a:r>
          </a:p>
          <a:p>
            <a:pPr lvl="1"/>
            <a:r>
              <a:rPr lang="en-GB" sz="1600" dirty="0">
                <a:effectLst/>
                <a:highlight>
                  <a:srgbClr val="FFFF00"/>
                </a:highlight>
                <a:latin typeface="LinLibertineT"/>
              </a:rPr>
              <a:t>More than 50% of ChatGPT’s answers contain inaccuracies.</a:t>
            </a:r>
          </a:p>
          <a:p>
            <a:pPr lvl="1"/>
            <a:r>
              <a:rPr lang="en-GB" sz="1600" dirty="0">
                <a:latin typeface="LinLibertineT"/>
              </a:rPr>
              <a:t>Scenario where SO shines.</a:t>
            </a:r>
          </a:p>
          <a:p>
            <a:pPr lvl="1"/>
            <a:r>
              <a:rPr lang="en-GB" sz="1600" dirty="0">
                <a:latin typeface="LinLibertineT"/>
              </a:rPr>
              <a:t>In my experience, ChatGPT is good at solving problems in own code.</a:t>
            </a:r>
            <a:endParaRPr lang="en-DK" sz="1600" dirty="0"/>
          </a:p>
          <a:p>
            <a:r>
              <a:rPr lang="en-DK" dirty="0"/>
              <a:t>GitHub Copilot</a:t>
            </a:r>
          </a:p>
          <a:p>
            <a:pPr lvl="1"/>
            <a:r>
              <a:rPr lang="en-GB" sz="1500" b="1" dirty="0"/>
              <a:t>Research: quantifying GitHub </a:t>
            </a:r>
            <a:r>
              <a:rPr lang="en-GB" sz="1500" b="1" dirty="0" err="1"/>
              <a:t>Copilot’s</a:t>
            </a:r>
            <a:r>
              <a:rPr lang="en-GB" sz="1500" b="1" dirty="0"/>
              <a:t> impact on developer productivity and happiness.</a:t>
            </a:r>
            <a:endParaRPr lang="en-DK" sz="1500" b="1" dirty="0"/>
          </a:p>
          <a:p>
            <a:pPr lvl="1"/>
            <a:r>
              <a:rPr lang="en-DK" sz="1500" dirty="0">
                <a:highlight>
                  <a:srgbClr val="FFFF00"/>
                </a:highlight>
              </a:rPr>
              <a:t>Devs using CoPilot are more than 2 x faster than devs not using CoPilot.</a:t>
            </a:r>
          </a:p>
          <a:p>
            <a:pPr lvl="1"/>
            <a:r>
              <a:rPr lang="en-DK" sz="1500" dirty="0"/>
              <a:t>IDE vs Browser.</a:t>
            </a:r>
          </a:p>
          <a:p>
            <a:pPr lvl="1"/>
            <a:r>
              <a:rPr lang="en-DK" sz="1500" dirty="0"/>
              <a:t>Code completion/pull requests vs broad managin code, tests, bugs.</a:t>
            </a:r>
          </a:p>
          <a:p>
            <a:r>
              <a:rPr lang="en-DK" dirty="0"/>
              <a:t>McKinsey</a:t>
            </a:r>
          </a:p>
          <a:p>
            <a:pPr lvl="1"/>
            <a:r>
              <a:rPr lang="en-GB" sz="1500" b="1" i="0" dirty="0">
                <a:effectLst/>
              </a:rPr>
              <a:t>Unleashing developer productivity with generative AI.</a:t>
            </a:r>
          </a:p>
          <a:p>
            <a:pPr lvl="1"/>
            <a:r>
              <a:rPr lang="en-GB" sz="1500" b="0" i="0" dirty="0">
                <a:solidFill>
                  <a:srgbClr val="333333"/>
                </a:solidFill>
                <a:effectLst/>
                <a:highlight>
                  <a:srgbClr val="FFFF00"/>
                </a:highlight>
              </a:rPr>
              <a:t>Devs up to twice as fast with generative AI.</a:t>
            </a:r>
            <a:endParaRPr lang="en-GB" sz="1500" i="0" dirty="0">
              <a:solidFill>
                <a:srgbClr val="333333"/>
              </a:solidFill>
              <a:effectLst/>
              <a:highlight>
                <a:srgbClr val="FFFF00"/>
              </a:highlight>
            </a:endParaRPr>
          </a:p>
          <a:p>
            <a:pPr lvl="2"/>
            <a:r>
              <a:rPr lang="en-GB" sz="1500" i="0" dirty="0">
                <a:solidFill>
                  <a:srgbClr val="333333"/>
                </a:solidFill>
                <a:effectLst/>
              </a:rPr>
              <a:t>Expediting manual and repetitive work. </a:t>
            </a:r>
          </a:p>
          <a:p>
            <a:pPr lvl="2"/>
            <a:r>
              <a:rPr lang="en-GB" sz="1500" i="0" dirty="0">
                <a:solidFill>
                  <a:srgbClr val="333333"/>
                </a:solidFill>
                <a:effectLst/>
              </a:rPr>
              <a:t>Jump-starting the first draft of new code. </a:t>
            </a:r>
          </a:p>
          <a:p>
            <a:pPr lvl="2"/>
            <a:r>
              <a:rPr lang="en-GB" sz="1500" i="0" dirty="0">
                <a:solidFill>
                  <a:srgbClr val="333333"/>
                </a:solidFill>
                <a:effectLst/>
              </a:rPr>
              <a:t>Accelerating updates to existing code. </a:t>
            </a:r>
          </a:p>
          <a:p>
            <a:pPr lvl="2"/>
            <a:r>
              <a:rPr lang="en-GB" sz="1500" i="0" dirty="0">
                <a:solidFill>
                  <a:srgbClr val="333333"/>
                </a:solidFill>
                <a:effectLst/>
              </a:rPr>
              <a:t>Increasing developers’ ability to tackle new challenges. </a:t>
            </a:r>
          </a:p>
          <a:p>
            <a:pPr lvl="1"/>
            <a:endParaRPr lang="en-DK" sz="1400" b="1" dirty="0">
              <a:highlight>
                <a:srgbClr val="FFFF00"/>
              </a:highlight>
            </a:endParaRPr>
          </a:p>
        </p:txBody>
      </p:sp>
      <p:sp>
        <p:nvSpPr>
          <p:cNvPr id="4" name="TextBox 3">
            <a:extLst>
              <a:ext uri="{FF2B5EF4-FFF2-40B4-BE49-F238E27FC236}">
                <a16:creationId xmlns:a16="http://schemas.microsoft.com/office/drawing/2014/main" id="{4065896B-8CEE-7338-C48E-B6FD5C433883}"/>
              </a:ext>
            </a:extLst>
          </p:cNvPr>
          <p:cNvSpPr txBox="1"/>
          <p:nvPr/>
        </p:nvSpPr>
        <p:spPr>
          <a:xfrm>
            <a:off x="8701550" y="3429000"/>
            <a:ext cx="3232499" cy="1754326"/>
          </a:xfrm>
          <a:prstGeom prst="rect">
            <a:avLst/>
          </a:prstGeom>
          <a:noFill/>
        </p:spPr>
        <p:txBody>
          <a:bodyPr wrap="square" rtlCol="0">
            <a:spAutoFit/>
          </a:bodyPr>
          <a:lstStyle/>
          <a:p>
            <a:r>
              <a:rPr lang="en-DK" dirty="0"/>
              <a:t>Google DeepMind: AlphaCode</a:t>
            </a:r>
          </a:p>
          <a:p>
            <a:r>
              <a:rPr lang="en-DK" dirty="0"/>
              <a:t>Amazon: CodeWhisperer</a:t>
            </a:r>
          </a:p>
          <a:p>
            <a:r>
              <a:rPr lang="en-DK" dirty="0"/>
              <a:t>Microsoft: Copilot</a:t>
            </a:r>
          </a:p>
          <a:p>
            <a:r>
              <a:rPr lang="en-DK" dirty="0"/>
              <a:t>Google: Bard</a:t>
            </a:r>
          </a:p>
          <a:p>
            <a:r>
              <a:rPr lang="en-DK" dirty="0"/>
              <a:t>Google: Gemini</a:t>
            </a:r>
          </a:p>
          <a:p>
            <a:r>
              <a:rPr lang="en-DK" dirty="0"/>
              <a:t>OpenAI: ChatGPT5</a:t>
            </a:r>
          </a:p>
        </p:txBody>
      </p:sp>
    </p:spTree>
    <p:extLst>
      <p:ext uri="{BB962C8B-B14F-4D97-AF65-F5344CB8AC3E}">
        <p14:creationId xmlns:p14="http://schemas.microsoft.com/office/powerpoint/2010/main" val="3654902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96F41-9DAC-1DEC-C764-5CA741C3AF2A}"/>
              </a:ext>
            </a:extLst>
          </p:cNvPr>
          <p:cNvSpPr>
            <a:spLocks noGrp="1"/>
          </p:cNvSpPr>
          <p:nvPr>
            <p:ph type="ctrTitle"/>
          </p:nvPr>
        </p:nvSpPr>
        <p:spPr/>
        <p:txBody>
          <a:bodyPr>
            <a:normAutofit fontScale="90000"/>
          </a:bodyPr>
          <a:lstStyle/>
          <a:p>
            <a:r>
              <a:rPr lang="en-DK" dirty="0"/>
              <a:t>Phase 1 – Late November 2022 </a:t>
            </a:r>
            <a:br>
              <a:rPr lang="en-DK" dirty="0"/>
            </a:br>
            <a:r>
              <a:rPr lang="en-DK" dirty="0"/>
              <a:t>ChatGPT3.5</a:t>
            </a:r>
            <a:br>
              <a:rPr lang="en-DK" dirty="0"/>
            </a:br>
            <a:r>
              <a:rPr lang="en-DK" dirty="0"/>
              <a:t>Beginnings</a:t>
            </a:r>
          </a:p>
        </p:txBody>
      </p:sp>
    </p:spTree>
    <p:extLst>
      <p:ext uri="{BB962C8B-B14F-4D97-AF65-F5344CB8AC3E}">
        <p14:creationId xmlns:p14="http://schemas.microsoft.com/office/powerpoint/2010/main" val="2348600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1DA277E-1A87-F1BC-1FCB-7AAF7781DF4E}"/>
              </a:ext>
            </a:extLst>
          </p:cNvPr>
          <p:cNvPicPr>
            <a:picLocks noChangeAspect="1"/>
          </p:cNvPicPr>
          <p:nvPr/>
        </p:nvPicPr>
        <p:blipFill>
          <a:blip r:embed="rId2"/>
          <a:stretch>
            <a:fillRect/>
          </a:stretch>
        </p:blipFill>
        <p:spPr>
          <a:xfrm>
            <a:off x="6468964" y="1343087"/>
            <a:ext cx="3911470" cy="2240551"/>
          </a:xfrm>
          <a:prstGeom prst="rect">
            <a:avLst/>
          </a:prstGeom>
        </p:spPr>
      </p:pic>
      <p:pic>
        <p:nvPicPr>
          <p:cNvPr id="8" name="Picture 7">
            <a:extLst>
              <a:ext uri="{FF2B5EF4-FFF2-40B4-BE49-F238E27FC236}">
                <a16:creationId xmlns:a16="http://schemas.microsoft.com/office/drawing/2014/main" id="{2089984A-F4DE-433E-AF7A-4A43AAA7045D}"/>
              </a:ext>
            </a:extLst>
          </p:cNvPr>
          <p:cNvPicPr>
            <a:picLocks noChangeAspect="1"/>
          </p:cNvPicPr>
          <p:nvPr/>
        </p:nvPicPr>
        <p:blipFill>
          <a:blip r:embed="rId3"/>
          <a:stretch>
            <a:fillRect/>
          </a:stretch>
        </p:blipFill>
        <p:spPr>
          <a:xfrm>
            <a:off x="6468964" y="4032220"/>
            <a:ext cx="3911470" cy="2491806"/>
          </a:xfrm>
          <a:prstGeom prst="rect">
            <a:avLst/>
          </a:prstGeom>
        </p:spPr>
      </p:pic>
      <p:pic>
        <p:nvPicPr>
          <p:cNvPr id="9" name="Picture 8">
            <a:extLst>
              <a:ext uri="{FF2B5EF4-FFF2-40B4-BE49-F238E27FC236}">
                <a16:creationId xmlns:a16="http://schemas.microsoft.com/office/drawing/2014/main" id="{70EF07F0-2B5B-6129-7C56-18D4DCF626A1}"/>
              </a:ext>
            </a:extLst>
          </p:cNvPr>
          <p:cNvPicPr>
            <a:picLocks noChangeAspect="1"/>
          </p:cNvPicPr>
          <p:nvPr/>
        </p:nvPicPr>
        <p:blipFill>
          <a:blip r:embed="rId4"/>
          <a:stretch>
            <a:fillRect/>
          </a:stretch>
        </p:blipFill>
        <p:spPr>
          <a:xfrm>
            <a:off x="1811566" y="1343051"/>
            <a:ext cx="3858575" cy="5399070"/>
          </a:xfrm>
          <a:prstGeom prst="rect">
            <a:avLst/>
          </a:prstGeom>
        </p:spPr>
      </p:pic>
      <p:sp>
        <p:nvSpPr>
          <p:cNvPr id="3" name="Rectangle 2">
            <a:extLst>
              <a:ext uri="{FF2B5EF4-FFF2-40B4-BE49-F238E27FC236}">
                <a16:creationId xmlns:a16="http://schemas.microsoft.com/office/drawing/2014/main" id="{3199EF4F-F071-0E6A-E304-FCD8A480C3EB}"/>
              </a:ext>
            </a:extLst>
          </p:cNvPr>
          <p:cNvSpPr/>
          <p:nvPr/>
        </p:nvSpPr>
        <p:spPr>
          <a:xfrm>
            <a:off x="2980134" y="3352159"/>
            <a:ext cx="1330609" cy="115261"/>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 name="Rectangle 3">
            <a:extLst>
              <a:ext uri="{FF2B5EF4-FFF2-40B4-BE49-F238E27FC236}">
                <a16:creationId xmlns:a16="http://schemas.microsoft.com/office/drawing/2014/main" id="{B1C4A2C2-ACB5-FAF8-85BA-DFB3385CEBD8}"/>
              </a:ext>
            </a:extLst>
          </p:cNvPr>
          <p:cNvSpPr/>
          <p:nvPr/>
        </p:nvSpPr>
        <p:spPr>
          <a:xfrm>
            <a:off x="2291778" y="6393397"/>
            <a:ext cx="1073830" cy="115261"/>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 name="Rectangle 4">
            <a:extLst>
              <a:ext uri="{FF2B5EF4-FFF2-40B4-BE49-F238E27FC236}">
                <a16:creationId xmlns:a16="http://schemas.microsoft.com/office/drawing/2014/main" id="{B9218789-3A09-CEEE-A2C6-AE63B76E37CC}"/>
              </a:ext>
            </a:extLst>
          </p:cNvPr>
          <p:cNvSpPr/>
          <p:nvPr/>
        </p:nvSpPr>
        <p:spPr>
          <a:xfrm>
            <a:off x="6887529" y="2773937"/>
            <a:ext cx="2256471" cy="145148"/>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Rectangle 9">
            <a:extLst>
              <a:ext uri="{FF2B5EF4-FFF2-40B4-BE49-F238E27FC236}">
                <a16:creationId xmlns:a16="http://schemas.microsoft.com/office/drawing/2014/main" id="{F2F2C67D-8A08-49F5-7431-0CBB05E2B86D}"/>
              </a:ext>
            </a:extLst>
          </p:cNvPr>
          <p:cNvSpPr/>
          <p:nvPr/>
        </p:nvSpPr>
        <p:spPr>
          <a:xfrm>
            <a:off x="7181361" y="5963450"/>
            <a:ext cx="1962639" cy="183777"/>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4" name="Title 1">
            <a:extLst>
              <a:ext uri="{FF2B5EF4-FFF2-40B4-BE49-F238E27FC236}">
                <a16:creationId xmlns:a16="http://schemas.microsoft.com/office/drawing/2014/main" id="{5754839B-9395-BA71-6491-C55B92EB018F}"/>
              </a:ext>
            </a:extLst>
          </p:cNvPr>
          <p:cNvSpPr txBox="1">
            <a:spLocks/>
          </p:cNvSpPr>
          <p:nvPr/>
        </p:nvSpPr>
        <p:spPr>
          <a:xfrm>
            <a:off x="838200" y="365126"/>
            <a:ext cx="10515600" cy="666506"/>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DK" dirty="0"/>
              <a:t>Is 2023 a prime?</a:t>
            </a:r>
          </a:p>
        </p:txBody>
      </p:sp>
      <p:sp>
        <p:nvSpPr>
          <p:cNvPr id="2" name="Rectangle 1">
            <a:extLst>
              <a:ext uri="{FF2B5EF4-FFF2-40B4-BE49-F238E27FC236}">
                <a16:creationId xmlns:a16="http://schemas.microsoft.com/office/drawing/2014/main" id="{808FA86A-173A-4B9F-BD75-5559E44AE4AF}"/>
              </a:ext>
            </a:extLst>
          </p:cNvPr>
          <p:cNvSpPr/>
          <p:nvPr/>
        </p:nvSpPr>
        <p:spPr>
          <a:xfrm>
            <a:off x="2291779" y="2147247"/>
            <a:ext cx="583158" cy="115261"/>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2081057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29D591-D407-6485-92D6-8B15E3ECF4DB}"/>
              </a:ext>
            </a:extLst>
          </p:cNvPr>
          <p:cNvPicPr>
            <a:picLocks noChangeAspect="1"/>
          </p:cNvPicPr>
          <p:nvPr/>
        </p:nvPicPr>
        <p:blipFill>
          <a:blip r:embed="rId2"/>
          <a:stretch>
            <a:fillRect/>
          </a:stretch>
        </p:blipFill>
        <p:spPr>
          <a:xfrm>
            <a:off x="6096000" y="1741508"/>
            <a:ext cx="3134796" cy="5032329"/>
          </a:xfrm>
          <a:prstGeom prst="rect">
            <a:avLst/>
          </a:prstGeom>
        </p:spPr>
      </p:pic>
      <p:pic>
        <p:nvPicPr>
          <p:cNvPr id="6" name="Picture 5">
            <a:extLst>
              <a:ext uri="{FF2B5EF4-FFF2-40B4-BE49-F238E27FC236}">
                <a16:creationId xmlns:a16="http://schemas.microsoft.com/office/drawing/2014/main" id="{F22DC103-02C1-7485-F033-379AE10D342D}"/>
              </a:ext>
            </a:extLst>
          </p:cNvPr>
          <p:cNvPicPr>
            <a:picLocks noChangeAspect="1"/>
          </p:cNvPicPr>
          <p:nvPr/>
        </p:nvPicPr>
        <p:blipFill>
          <a:blip r:embed="rId3"/>
          <a:stretch>
            <a:fillRect/>
          </a:stretch>
        </p:blipFill>
        <p:spPr>
          <a:xfrm>
            <a:off x="2081070" y="1741508"/>
            <a:ext cx="3399842" cy="3861707"/>
          </a:xfrm>
          <a:prstGeom prst="rect">
            <a:avLst/>
          </a:prstGeom>
        </p:spPr>
      </p:pic>
      <p:sp>
        <p:nvSpPr>
          <p:cNvPr id="3" name="Rectangle 2">
            <a:extLst>
              <a:ext uri="{FF2B5EF4-FFF2-40B4-BE49-F238E27FC236}">
                <a16:creationId xmlns:a16="http://schemas.microsoft.com/office/drawing/2014/main" id="{1B4E29A8-DECE-E42C-37BB-2DCCA489316C}"/>
              </a:ext>
            </a:extLst>
          </p:cNvPr>
          <p:cNvSpPr/>
          <p:nvPr/>
        </p:nvSpPr>
        <p:spPr>
          <a:xfrm>
            <a:off x="2450382" y="4988858"/>
            <a:ext cx="1468475" cy="15176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 name="Rectangle 3">
            <a:extLst>
              <a:ext uri="{FF2B5EF4-FFF2-40B4-BE49-F238E27FC236}">
                <a16:creationId xmlns:a16="http://schemas.microsoft.com/office/drawing/2014/main" id="{6590E939-3194-0BF7-2EFB-FE3FEDB1DD9E}"/>
              </a:ext>
            </a:extLst>
          </p:cNvPr>
          <p:cNvSpPr/>
          <p:nvPr/>
        </p:nvSpPr>
        <p:spPr>
          <a:xfrm>
            <a:off x="2450382" y="5319088"/>
            <a:ext cx="1537631" cy="15176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7" name="Rectangle 6">
            <a:extLst>
              <a:ext uri="{FF2B5EF4-FFF2-40B4-BE49-F238E27FC236}">
                <a16:creationId xmlns:a16="http://schemas.microsoft.com/office/drawing/2014/main" id="{D2FF2A3E-33F1-1830-7597-2C76AA36662E}"/>
              </a:ext>
            </a:extLst>
          </p:cNvPr>
          <p:cNvSpPr/>
          <p:nvPr/>
        </p:nvSpPr>
        <p:spPr>
          <a:xfrm>
            <a:off x="6668848" y="6543924"/>
            <a:ext cx="1091625" cy="108662"/>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Title 1">
            <a:extLst>
              <a:ext uri="{FF2B5EF4-FFF2-40B4-BE49-F238E27FC236}">
                <a16:creationId xmlns:a16="http://schemas.microsoft.com/office/drawing/2014/main" id="{9625AA74-6DB8-25EB-E69C-3398E7484444}"/>
              </a:ext>
            </a:extLst>
          </p:cNvPr>
          <p:cNvSpPr txBox="1">
            <a:spLocks/>
          </p:cNvSpPr>
          <p:nvPr/>
        </p:nvSpPr>
        <p:spPr>
          <a:xfrm>
            <a:off x="838200" y="365126"/>
            <a:ext cx="10515600" cy="666506"/>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DK" dirty="0"/>
              <a:t>1s and 1s give 2s</a:t>
            </a:r>
          </a:p>
        </p:txBody>
      </p:sp>
    </p:spTree>
    <p:extLst>
      <p:ext uri="{BB962C8B-B14F-4D97-AF65-F5344CB8AC3E}">
        <p14:creationId xmlns:p14="http://schemas.microsoft.com/office/powerpoint/2010/main" val="3249540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37D6C3-AC7C-14D7-15F8-1DB5656FFD25}"/>
              </a:ext>
            </a:extLst>
          </p:cNvPr>
          <p:cNvPicPr>
            <a:picLocks noChangeAspect="1"/>
          </p:cNvPicPr>
          <p:nvPr/>
        </p:nvPicPr>
        <p:blipFill>
          <a:blip r:embed="rId2"/>
          <a:stretch>
            <a:fillRect/>
          </a:stretch>
        </p:blipFill>
        <p:spPr>
          <a:xfrm>
            <a:off x="1608961" y="1591732"/>
            <a:ext cx="3551473" cy="5012267"/>
          </a:xfrm>
          <a:prstGeom prst="rect">
            <a:avLst/>
          </a:prstGeom>
        </p:spPr>
      </p:pic>
      <p:pic>
        <p:nvPicPr>
          <p:cNvPr id="6" name="Picture 5">
            <a:extLst>
              <a:ext uri="{FF2B5EF4-FFF2-40B4-BE49-F238E27FC236}">
                <a16:creationId xmlns:a16="http://schemas.microsoft.com/office/drawing/2014/main" id="{1F3383B0-0E1B-351A-483E-79967C775CE1}"/>
              </a:ext>
            </a:extLst>
          </p:cNvPr>
          <p:cNvPicPr>
            <a:picLocks noChangeAspect="1"/>
          </p:cNvPicPr>
          <p:nvPr/>
        </p:nvPicPr>
        <p:blipFill>
          <a:blip r:embed="rId3"/>
          <a:stretch>
            <a:fillRect/>
          </a:stretch>
        </p:blipFill>
        <p:spPr>
          <a:xfrm>
            <a:off x="5931195" y="1591732"/>
            <a:ext cx="3551473" cy="4952147"/>
          </a:xfrm>
          <a:prstGeom prst="rect">
            <a:avLst/>
          </a:prstGeom>
        </p:spPr>
      </p:pic>
      <p:sp>
        <p:nvSpPr>
          <p:cNvPr id="3" name="Rectangle 2">
            <a:extLst>
              <a:ext uri="{FF2B5EF4-FFF2-40B4-BE49-F238E27FC236}">
                <a16:creationId xmlns:a16="http://schemas.microsoft.com/office/drawing/2014/main" id="{D0D5971C-35CD-C843-CDEB-D2921F2477D9}"/>
              </a:ext>
            </a:extLst>
          </p:cNvPr>
          <p:cNvSpPr/>
          <p:nvPr/>
        </p:nvSpPr>
        <p:spPr>
          <a:xfrm>
            <a:off x="6308215" y="6013231"/>
            <a:ext cx="2775715" cy="479644"/>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 name="Rectangle 4">
            <a:extLst>
              <a:ext uri="{FF2B5EF4-FFF2-40B4-BE49-F238E27FC236}">
                <a16:creationId xmlns:a16="http://schemas.microsoft.com/office/drawing/2014/main" id="{CC763375-64BC-2C55-3FC6-3725B5157333}"/>
              </a:ext>
            </a:extLst>
          </p:cNvPr>
          <p:cNvSpPr/>
          <p:nvPr/>
        </p:nvSpPr>
        <p:spPr>
          <a:xfrm>
            <a:off x="1953864" y="5425879"/>
            <a:ext cx="2524693" cy="280778"/>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9" name="Title 1">
            <a:extLst>
              <a:ext uri="{FF2B5EF4-FFF2-40B4-BE49-F238E27FC236}">
                <a16:creationId xmlns:a16="http://schemas.microsoft.com/office/drawing/2014/main" id="{60DCA7C9-4E5D-2161-CD48-D7E22340D541}"/>
              </a:ext>
            </a:extLst>
          </p:cNvPr>
          <p:cNvSpPr>
            <a:spLocks noGrp="1"/>
          </p:cNvSpPr>
          <p:nvPr>
            <p:ph type="title"/>
          </p:nvPr>
        </p:nvSpPr>
        <p:spPr>
          <a:xfrm>
            <a:off x="838200" y="365126"/>
            <a:ext cx="10515600" cy="666506"/>
          </a:xfrm>
        </p:spPr>
        <p:txBody>
          <a:bodyPr>
            <a:normAutofit fontScale="90000"/>
          </a:bodyPr>
          <a:lstStyle/>
          <a:p>
            <a:r>
              <a:rPr lang="en-DK" dirty="0"/>
              <a:t>ChatGPT is Santa Claus</a:t>
            </a:r>
          </a:p>
        </p:txBody>
      </p:sp>
    </p:spTree>
    <p:extLst>
      <p:ext uri="{BB962C8B-B14F-4D97-AF65-F5344CB8AC3E}">
        <p14:creationId xmlns:p14="http://schemas.microsoft.com/office/powerpoint/2010/main" val="383464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FD683D4-5E2C-D658-E817-45994CB459D2}"/>
              </a:ext>
            </a:extLst>
          </p:cNvPr>
          <p:cNvPicPr>
            <a:picLocks noChangeAspect="1"/>
          </p:cNvPicPr>
          <p:nvPr/>
        </p:nvPicPr>
        <p:blipFill>
          <a:blip r:embed="rId2"/>
          <a:stretch>
            <a:fillRect/>
          </a:stretch>
        </p:blipFill>
        <p:spPr>
          <a:xfrm>
            <a:off x="939800" y="1690688"/>
            <a:ext cx="5544798" cy="3622988"/>
          </a:xfrm>
          <a:prstGeom prst="rect">
            <a:avLst/>
          </a:prstGeom>
        </p:spPr>
      </p:pic>
      <p:pic>
        <p:nvPicPr>
          <p:cNvPr id="7" name="Picture 6">
            <a:extLst>
              <a:ext uri="{FF2B5EF4-FFF2-40B4-BE49-F238E27FC236}">
                <a16:creationId xmlns:a16="http://schemas.microsoft.com/office/drawing/2014/main" id="{52C46547-1CEC-D35A-20D4-1C16BA9D437C}"/>
              </a:ext>
            </a:extLst>
          </p:cNvPr>
          <p:cNvPicPr>
            <a:picLocks noChangeAspect="1"/>
          </p:cNvPicPr>
          <p:nvPr/>
        </p:nvPicPr>
        <p:blipFill>
          <a:blip r:embed="rId3"/>
          <a:stretch>
            <a:fillRect/>
          </a:stretch>
        </p:blipFill>
        <p:spPr>
          <a:xfrm>
            <a:off x="7494559" y="593234"/>
            <a:ext cx="3757641" cy="5902835"/>
          </a:xfrm>
          <a:prstGeom prst="rect">
            <a:avLst/>
          </a:prstGeom>
        </p:spPr>
      </p:pic>
      <p:sp>
        <p:nvSpPr>
          <p:cNvPr id="8" name="Rectangle 7">
            <a:extLst>
              <a:ext uri="{FF2B5EF4-FFF2-40B4-BE49-F238E27FC236}">
                <a16:creationId xmlns:a16="http://schemas.microsoft.com/office/drawing/2014/main" id="{AB7BFE75-5A5C-09CA-FBF0-6425F0A0B6B3}"/>
              </a:ext>
            </a:extLst>
          </p:cNvPr>
          <p:cNvSpPr/>
          <p:nvPr/>
        </p:nvSpPr>
        <p:spPr>
          <a:xfrm>
            <a:off x="7653869" y="6201266"/>
            <a:ext cx="3462866" cy="31700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Rectangle 2">
            <a:extLst>
              <a:ext uri="{FF2B5EF4-FFF2-40B4-BE49-F238E27FC236}">
                <a16:creationId xmlns:a16="http://schemas.microsoft.com/office/drawing/2014/main" id="{63BEBACC-5818-11F3-3CEF-0BC3D2F097C9}"/>
              </a:ext>
            </a:extLst>
          </p:cNvPr>
          <p:cNvSpPr/>
          <p:nvPr/>
        </p:nvSpPr>
        <p:spPr>
          <a:xfrm>
            <a:off x="1257686" y="3488484"/>
            <a:ext cx="4578571" cy="37585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9" name="Title 1">
            <a:extLst>
              <a:ext uri="{FF2B5EF4-FFF2-40B4-BE49-F238E27FC236}">
                <a16:creationId xmlns:a16="http://schemas.microsoft.com/office/drawing/2014/main" id="{A32A11C0-257A-F2EA-1B59-12A2F5816554}"/>
              </a:ext>
            </a:extLst>
          </p:cNvPr>
          <p:cNvSpPr>
            <a:spLocks noGrp="1"/>
          </p:cNvSpPr>
          <p:nvPr>
            <p:ph type="title"/>
          </p:nvPr>
        </p:nvSpPr>
        <p:spPr>
          <a:xfrm>
            <a:off x="838200" y="365126"/>
            <a:ext cx="10515600" cy="666506"/>
          </a:xfrm>
        </p:spPr>
        <p:txBody>
          <a:bodyPr>
            <a:normAutofit fontScale="90000"/>
          </a:bodyPr>
          <a:lstStyle/>
          <a:p>
            <a:r>
              <a:rPr lang="en-DK" dirty="0"/>
              <a:t>Coding with ChatGPT</a:t>
            </a:r>
          </a:p>
        </p:txBody>
      </p:sp>
    </p:spTree>
    <p:extLst>
      <p:ext uri="{BB962C8B-B14F-4D97-AF65-F5344CB8AC3E}">
        <p14:creationId xmlns:p14="http://schemas.microsoft.com/office/powerpoint/2010/main" val="2000863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8C6B0E-2C38-BBC4-0CDE-8856A7B68F57}"/>
              </a:ext>
            </a:extLst>
          </p:cNvPr>
          <p:cNvSpPr>
            <a:spLocks noGrp="1"/>
          </p:cNvSpPr>
          <p:nvPr>
            <p:ph idx="1"/>
          </p:nvPr>
        </p:nvSpPr>
        <p:spPr/>
        <p:txBody>
          <a:bodyPr/>
          <a:lstStyle/>
          <a:p>
            <a:r>
              <a:rPr lang="en-DK" dirty="0"/>
              <a:t>ChatGPT does not do calculations, ChatGPT tells STORIES</a:t>
            </a:r>
          </a:p>
          <a:p>
            <a:r>
              <a:rPr lang="en-DK" dirty="0"/>
              <a:t>ChatGPT does not execute code , ChatGPT tells STORIES</a:t>
            </a:r>
          </a:p>
          <a:p>
            <a:r>
              <a:rPr lang="en-DK" dirty="0"/>
              <a:t>ChatGPT does not do symbolic reasoning , ChatGPT tells STORIES</a:t>
            </a:r>
          </a:p>
          <a:p>
            <a:r>
              <a:rPr lang="en-DK" dirty="0"/>
              <a:t>ChatGPT makes factual errors</a:t>
            </a:r>
          </a:p>
          <a:p>
            <a:r>
              <a:rPr lang="en-DK" dirty="0"/>
              <a:t>ChatGPT gives inconsistent answers</a:t>
            </a:r>
          </a:p>
          <a:p>
            <a:r>
              <a:rPr lang="en-DK" dirty="0"/>
              <a:t>ChatGPT tells STORIES</a:t>
            </a:r>
          </a:p>
          <a:p>
            <a:r>
              <a:rPr lang="en-DK" dirty="0"/>
              <a:t>But: ChatGPT can help fixing bugs </a:t>
            </a:r>
            <a:r>
              <a:rPr lang="en-DK" b="1" dirty="0"/>
              <a:t>faster than Google</a:t>
            </a:r>
          </a:p>
          <a:p>
            <a:pPr marL="0" indent="0">
              <a:buNone/>
            </a:pPr>
            <a:endParaRPr lang="en-DK" dirty="0"/>
          </a:p>
        </p:txBody>
      </p:sp>
      <p:sp>
        <p:nvSpPr>
          <p:cNvPr id="6" name="Title 1">
            <a:extLst>
              <a:ext uri="{FF2B5EF4-FFF2-40B4-BE49-F238E27FC236}">
                <a16:creationId xmlns:a16="http://schemas.microsoft.com/office/drawing/2014/main" id="{4532E588-1C77-936C-DB96-92CE0AEB900F}"/>
              </a:ext>
            </a:extLst>
          </p:cNvPr>
          <p:cNvSpPr>
            <a:spLocks noGrp="1"/>
          </p:cNvSpPr>
          <p:nvPr>
            <p:ph type="title"/>
          </p:nvPr>
        </p:nvSpPr>
        <p:spPr>
          <a:xfrm>
            <a:off x="838200" y="365126"/>
            <a:ext cx="10515600" cy="666506"/>
          </a:xfrm>
        </p:spPr>
        <p:txBody>
          <a:bodyPr>
            <a:normAutofit fontScale="90000"/>
          </a:bodyPr>
          <a:lstStyle/>
          <a:p>
            <a:r>
              <a:rPr lang="en-DK" dirty="0"/>
              <a:t>Conclusions, February 2023</a:t>
            </a:r>
          </a:p>
        </p:txBody>
      </p:sp>
    </p:spTree>
    <p:extLst>
      <p:ext uri="{BB962C8B-B14F-4D97-AF65-F5344CB8AC3E}">
        <p14:creationId xmlns:p14="http://schemas.microsoft.com/office/powerpoint/2010/main" val="3559438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96F41-9DAC-1DEC-C764-5CA741C3AF2A}"/>
              </a:ext>
            </a:extLst>
          </p:cNvPr>
          <p:cNvSpPr>
            <a:spLocks noGrp="1"/>
          </p:cNvSpPr>
          <p:nvPr>
            <p:ph type="ctrTitle"/>
          </p:nvPr>
        </p:nvSpPr>
        <p:spPr/>
        <p:txBody>
          <a:bodyPr>
            <a:normAutofit fontScale="90000"/>
          </a:bodyPr>
          <a:lstStyle/>
          <a:p>
            <a:r>
              <a:rPr lang="en-DK" dirty="0"/>
              <a:t>Phase 2 – Late March 2023 </a:t>
            </a:r>
            <a:br>
              <a:rPr lang="en-DK" dirty="0"/>
            </a:br>
            <a:r>
              <a:rPr lang="en-DK" dirty="0"/>
              <a:t>ChatGPT4</a:t>
            </a:r>
            <a:br>
              <a:rPr lang="en-DK" dirty="0"/>
            </a:br>
            <a:r>
              <a:rPr lang="en-DK" dirty="0"/>
              <a:t>Transition</a:t>
            </a:r>
          </a:p>
        </p:txBody>
      </p:sp>
    </p:spTree>
    <p:extLst>
      <p:ext uri="{BB962C8B-B14F-4D97-AF65-F5344CB8AC3E}">
        <p14:creationId xmlns:p14="http://schemas.microsoft.com/office/powerpoint/2010/main" val="40092415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15508</TotalTime>
  <Words>1584</Words>
  <Application>Microsoft Office PowerPoint</Application>
  <PresentationFormat>Widescreen</PresentationFormat>
  <Paragraphs>178</Paragraphs>
  <Slides>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Calibri Light</vt:lpstr>
      <vt:lpstr>LinBiolinumTB</vt:lpstr>
      <vt:lpstr>LinLibertineT</vt:lpstr>
      <vt:lpstr>SymbolMT</vt:lpstr>
      <vt:lpstr>Office Theme</vt:lpstr>
      <vt:lpstr>Scaling Real-World Programming with ChatGPT</vt:lpstr>
      <vt:lpstr>ChatGPT then and now</vt:lpstr>
      <vt:lpstr>Phase 1 – Late November 2022  ChatGPT3.5 Beginnings</vt:lpstr>
      <vt:lpstr>PowerPoint Presentation</vt:lpstr>
      <vt:lpstr>PowerPoint Presentation</vt:lpstr>
      <vt:lpstr>ChatGPT is Santa Claus</vt:lpstr>
      <vt:lpstr>Coding with ChatGPT</vt:lpstr>
      <vt:lpstr>Conclusions, February 2023</vt:lpstr>
      <vt:lpstr>Phase 2 – Late March 2023  ChatGPT4 Transition</vt:lpstr>
      <vt:lpstr>Using plugins</vt:lpstr>
      <vt:lpstr>Open the pod bay doors, HAL</vt:lpstr>
      <vt:lpstr>Open AI API</vt:lpstr>
      <vt:lpstr>Conclusions, May 2023</vt:lpstr>
      <vt:lpstr>Phase 3 – Summer 2023  ChatGPT4 New Era</vt:lpstr>
      <vt:lpstr>LinkedIn rumours</vt:lpstr>
      <vt:lpstr>Reported experiments (selection)</vt:lpstr>
      <vt:lpstr>Scaling Real-world application development</vt:lpstr>
      <vt:lpstr>Dialogues – Set up project</vt:lpstr>
      <vt:lpstr>Dialogues – First part of UI</vt:lpstr>
      <vt:lpstr>Dialogues – Todo done checkmark</vt:lpstr>
      <vt:lpstr>Dialogues – Separate done and undone items</vt:lpstr>
      <vt:lpstr>Dialogues – Create the server</vt:lpstr>
      <vt:lpstr>Dialogues – Testing the server</vt:lpstr>
      <vt:lpstr>Dialogues – Using the endpoints from the UI</vt:lpstr>
      <vt:lpstr>Dialogues – An error</vt:lpstr>
      <vt:lpstr>Dialogues – Creating the database</vt:lpstr>
      <vt:lpstr>Dialogues – Other parts</vt:lpstr>
      <vt:lpstr>Is ChatGPT just another tool?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Morten Heine Sørensen</dc:creator>
  <cp:lastModifiedBy>Morten Heine Sørensen</cp:lastModifiedBy>
  <cp:revision>251</cp:revision>
  <dcterms:created xsi:type="dcterms:W3CDTF">2023-08-30T11:07:39Z</dcterms:created>
  <dcterms:modified xsi:type="dcterms:W3CDTF">2024-08-14T18:09:27Z</dcterms:modified>
</cp:coreProperties>
</file>